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  <p:sldMasterId id="2147483692" r:id="rId5"/>
    <p:sldMasterId id="2147483667" r:id="rId6"/>
    <p:sldMasterId id="2147483703" r:id="rId7"/>
  </p:sldMasterIdLst>
  <p:notesMasterIdLst>
    <p:notesMasterId r:id="rId20"/>
  </p:notesMasterIdLst>
  <p:sldIdLst>
    <p:sldId id="256" r:id="rId8"/>
    <p:sldId id="257" r:id="rId9"/>
    <p:sldId id="260" r:id="rId10"/>
    <p:sldId id="261" r:id="rId11"/>
    <p:sldId id="262" r:id="rId12"/>
    <p:sldId id="259" r:id="rId13"/>
    <p:sldId id="264" r:id="rId14"/>
    <p:sldId id="266" r:id="rId15"/>
    <p:sldId id="267" r:id="rId16"/>
    <p:sldId id="269" r:id="rId17"/>
    <p:sldId id="265" r:id="rId18"/>
    <p:sldId id="268" r:id="rId19"/>
  </p:sldIdLst>
  <p:sldSz cx="11518900" cy="6483350"/>
  <p:notesSz cx="11518900" cy="648335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76796" autoAdjust="0"/>
  </p:normalViewPr>
  <p:slideViewPr>
    <p:cSldViewPr>
      <p:cViewPr varScale="1">
        <p:scale>
          <a:sx n="131" d="100"/>
          <a:sy n="131" d="100"/>
        </p:scale>
        <p:origin x="1584" y="1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72" d="100"/>
          <a:sy n="172" d="100"/>
        </p:scale>
        <p:origin x="1392" y="12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991100" cy="3254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6524625" y="0"/>
            <a:ext cx="4991100" cy="3254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9A43C-16F5-A447-B369-7F262A540905}" type="datetimeFigureOut">
              <a:rPr lang="sv-SE" smtClean="0"/>
              <a:t>2020-12-09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6350" y="811213"/>
            <a:ext cx="3886200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6157913"/>
            <a:ext cx="4991100" cy="3254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6524625" y="6157913"/>
            <a:ext cx="4991100" cy="3254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C8605-A29C-8D43-9689-45AF3AD4FE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70452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v-SE" dirty="0" err="1"/>
              <a:t>Säkerhetslager</a:t>
            </a:r>
            <a:r>
              <a:rPr lang="sv-SE" dirty="0"/>
              <a:t> som implementeras av webbläsaren</a:t>
            </a:r>
          </a:p>
          <a:p>
            <a:pPr marL="171450" indent="-171450">
              <a:buFontTx/>
              <a:buChar char="-"/>
            </a:pPr>
            <a:r>
              <a:rPr lang="sv-SE" dirty="0"/>
              <a:t>Twitter.nu, </a:t>
            </a:r>
            <a:r>
              <a:rPr lang="sv-SE" dirty="0" err="1"/>
              <a:t>javascript</a:t>
            </a:r>
            <a:r>
              <a:rPr lang="sv-SE" dirty="0"/>
              <a:t> som hämtar deras innehåll men lyssnar på användarnas </a:t>
            </a:r>
            <a:r>
              <a:rPr lang="sv-SE" dirty="0" err="1"/>
              <a:t>inloggningsuppifter</a:t>
            </a:r>
            <a:endParaRPr lang="sv-SE" dirty="0"/>
          </a:p>
          <a:p>
            <a:pPr marL="171450" indent="-171450">
              <a:buFontTx/>
              <a:buChar char="-"/>
            </a:pPr>
            <a:r>
              <a:rPr lang="sv-SE" dirty="0"/>
              <a:t>Springa in i redan på </a:t>
            </a:r>
            <a:r>
              <a:rPr lang="sv-SE" dirty="0" err="1"/>
              <a:t>utv</a:t>
            </a:r>
            <a:r>
              <a:rPr lang="sv-SE"/>
              <a:t>-stadiet 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C8605-A29C-8D43-9689-45AF3AD4FE46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62943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2B8A8A25-7EEF-1C4B-99EA-4652CB2170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8" name="Holder 2">
            <a:extLst>
              <a:ext uri="{FF2B5EF4-FFF2-40B4-BE49-F238E27FC236}">
                <a16:creationId xmlns:a16="http://schemas.microsoft.com/office/drawing/2014/main" id="{D7739253-F813-5849-A726-E31DBB4B8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5410"/>
            <a:ext cx="11518900" cy="119253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65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67622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9E7D9C19-CE82-AB4E-9808-346993F611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5" name="object 7">
            <a:extLst>
              <a:ext uri="{FF2B5EF4-FFF2-40B4-BE49-F238E27FC236}">
                <a16:creationId xmlns:a16="http://schemas.microsoft.com/office/drawing/2014/main" id="{ACACDDFF-8F8A-B14D-8A2E-B5020CF12640}"/>
              </a:ext>
            </a:extLst>
          </p:cNvPr>
          <p:cNvSpPr txBox="1"/>
          <p:nvPr userDrawn="1"/>
        </p:nvSpPr>
        <p:spPr>
          <a:xfrm>
            <a:off x="1860670" y="3071115"/>
            <a:ext cx="7800340" cy="1301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59435">
              <a:lnSpc>
                <a:spcPct val="100000"/>
              </a:lnSpc>
              <a:spcBef>
                <a:spcPts val="90"/>
              </a:spcBef>
            </a:pPr>
            <a:r>
              <a:rPr sz="2800" spc="-10" dirty="0">
                <a:solidFill>
                  <a:srgbClr val="231F20"/>
                </a:solidFill>
                <a:latin typeface="Baskerville"/>
                <a:cs typeface="Baskerville"/>
              </a:rPr>
              <a:t>”Med </a:t>
            </a:r>
            <a:r>
              <a:rPr sz="2800" dirty="0">
                <a:solidFill>
                  <a:srgbClr val="231F20"/>
                </a:solidFill>
                <a:latin typeface="Baskerville"/>
                <a:cs typeface="Baskerville"/>
              </a:rPr>
              <a:t>kundernas </a:t>
            </a:r>
            <a:r>
              <a:rPr sz="2800" spc="-5" dirty="0">
                <a:solidFill>
                  <a:srgbClr val="231F20"/>
                </a:solidFill>
                <a:latin typeface="Baskerville"/>
                <a:cs typeface="Baskerville"/>
              </a:rPr>
              <a:t>utmaningar </a:t>
            </a:r>
            <a:r>
              <a:rPr sz="2800" spc="-20" dirty="0">
                <a:solidFill>
                  <a:srgbClr val="231F20"/>
                </a:solidFill>
                <a:latin typeface="Baskerville"/>
                <a:cs typeface="Baskerville"/>
              </a:rPr>
              <a:t>och </a:t>
            </a:r>
            <a:r>
              <a:rPr sz="2800" spc="-10" dirty="0">
                <a:solidFill>
                  <a:srgbClr val="231F20"/>
                </a:solidFill>
                <a:latin typeface="Baskerville"/>
                <a:cs typeface="Baskerville"/>
              </a:rPr>
              <a:t>möjligheter </a:t>
            </a:r>
            <a:r>
              <a:rPr sz="2800" spc="-5" dirty="0">
                <a:solidFill>
                  <a:srgbClr val="231F20"/>
                </a:solidFill>
                <a:latin typeface="Baskerville"/>
                <a:cs typeface="Baskerville"/>
              </a:rPr>
              <a:t>i  </a:t>
            </a:r>
            <a:r>
              <a:rPr sz="2800" spc="-20" dirty="0">
                <a:solidFill>
                  <a:srgbClr val="231F20"/>
                </a:solidFill>
                <a:latin typeface="Baskerville"/>
                <a:cs typeface="Baskerville"/>
              </a:rPr>
              <a:t>fokus, </a:t>
            </a:r>
            <a:r>
              <a:rPr sz="2800" spc="-30" dirty="0">
                <a:solidFill>
                  <a:srgbClr val="231F20"/>
                </a:solidFill>
                <a:latin typeface="Baskerville"/>
                <a:cs typeface="Baskerville"/>
              </a:rPr>
              <a:t>förbättrar, </a:t>
            </a:r>
            <a:r>
              <a:rPr sz="2800" spc="-5" dirty="0">
                <a:solidFill>
                  <a:srgbClr val="231F20"/>
                </a:solidFill>
                <a:latin typeface="Baskerville"/>
                <a:cs typeface="Baskerville"/>
              </a:rPr>
              <a:t>förändrar </a:t>
            </a:r>
            <a:r>
              <a:rPr sz="2800" spc="-20" dirty="0">
                <a:solidFill>
                  <a:srgbClr val="231F20"/>
                </a:solidFill>
                <a:latin typeface="Baskerville"/>
                <a:cs typeface="Baskerville"/>
              </a:rPr>
              <a:t>och </a:t>
            </a:r>
            <a:r>
              <a:rPr sz="2800" spc="-10" dirty="0">
                <a:solidFill>
                  <a:srgbClr val="231F20"/>
                </a:solidFill>
                <a:latin typeface="Baskerville"/>
                <a:cs typeface="Baskerville"/>
              </a:rPr>
              <a:t>förenklar vi </a:t>
            </a:r>
            <a:r>
              <a:rPr sz="2800" spc="-5" dirty="0">
                <a:solidFill>
                  <a:srgbClr val="231F20"/>
                </a:solidFill>
                <a:latin typeface="Baskerville"/>
                <a:cs typeface="Baskerville"/>
              </a:rPr>
              <a:t>för </a:t>
            </a:r>
            <a:r>
              <a:rPr sz="2800" spc="-15" dirty="0">
                <a:solidFill>
                  <a:srgbClr val="231F20"/>
                </a:solidFill>
                <a:latin typeface="Baskerville"/>
                <a:cs typeface="Baskerville"/>
              </a:rPr>
              <a:t>att</a:t>
            </a:r>
            <a:r>
              <a:rPr sz="2800" spc="75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r>
              <a:rPr sz="2800" spc="-15" dirty="0">
                <a:solidFill>
                  <a:srgbClr val="231F20"/>
                </a:solidFill>
                <a:latin typeface="Baskerville"/>
                <a:cs typeface="Baskerville"/>
              </a:rPr>
              <a:t>våra</a:t>
            </a:r>
            <a:endParaRPr sz="2800" dirty="0">
              <a:latin typeface="Baskerville"/>
              <a:cs typeface="Baskerville"/>
            </a:endParaRPr>
          </a:p>
          <a:p>
            <a:pPr marL="1350645">
              <a:lnSpc>
                <a:spcPts val="3340"/>
              </a:lnSpc>
            </a:pPr>
            <a:r>
              <a:rPr sz="2800" spc="-10" dirty="0">
                <a:solidFill>
                  <a:srgbClr val="231F20"/>
                </a:solidFill>
                <a:latin typeface="Baskerville"/>
                <a:cs typeface="Baskerville"/>
              </a:rPr>
              <a:t>kunder ska </a:t>
            </a:r>
            <a:r>
              <a:rPr sz="2800" spc="-20" dirty="0">
                <a:solidFill>
                  <a:srgbClr val="231F20"/>
                </a:solidFill>
                <a:latin typeface="Baskerville"/>
                <a:cs typeface="Baskerville"/>
              </a:rPr>
              <a:t>lyckas </a:t>
            </a:r>
            <a:r>
              <a:rPr sz="2800" spc="-5" dirty="0">
                <a:solidFill>
                  <a:srgbClr val="231F20"/>
                </a:solidFill>
                <a:latin typeface="Baskerville"/>
                <a:cs typeface="Baskerville"/>
              </a:rPr>
              <a:t>i en digital</a:t>
            </a:r>
            <a:r>
              <a:rPr sz="2800" spc="10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r>
              <a:rPr sz="2800" spc="-15" dirty="0">
                <a:solidFill>
                  <a:srgbClr val="231F20"/>
                </a:solidFill>
                <a:latin typeface="Baskerville"/>
                <a:cs typeface="Baskerville"/>
              </a:rPr>
              <a:t>värld.</a:t>
            </a:r>
            <a:r>
              <a:rPr sz="2800" spc="-15" dirty="0">
                <a:solidFill>
                  <a:srgbClr val="231F20"/>
                </a:solidFill>
                <a:latin typeface="Baskerville Poster PT"/>
                <a:cs typeface="Baskerville Poster PT"/>
              </a:rPr>
              <a:t>”</a:t>
            </a:r>
            <a:endParaRPr sz="2800" dirty="0">
              <a:latin typeface="Baskerville Poster PT"/>
              <a:cs typeface="Baskerville Poster PT"/>
            </a:endParaRPr>
          </a:p>
        </p:txBody>
      </p:sp>
      <p:sp>
        <p:nvSpPr>
          <p:cNvPr id="6" name="Holder 2">
            <a:extLst>
              <a:ext uri="{FF2B5EF4-FFF2-40B4-BE49-F238E27FC236}">
                <a16:creationId xmlns:a16="http://schemas.microsoft.com/office/drawing/2014/main" id="{F45DC629-7E19-484D-9105-6B432CD88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60413"/>
            <a:ext cx="11518900" cy="119253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65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50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35AAC52E-D6DC-F44C-989E-2B11555E57CB}"/>
              </a:ext>
            </a:extLst>
          </p:cNvPr>
          <p:cNvSpPr/>
          <p:nvPr userDrawn="1"/>
        </p:nvSpPr>
        <p:spPr>
          <a:xfrm>
            <a:off x="4788001" y="0"/>
            <a:ext cx="6479436" cy="6479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73EB2F5B-CA70-8C4A-9DCE-71B3BD511F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5770" y="1029971"/>
            <a:ext cx="4542155" cy="2293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3175" algn="ctr">
              <a:lnSpc>
                <a:spcPts val="3600"/>
              </a:lnSpc>
              <a:spcBef>
                <a:spcPts val="100"/>
              </a:spcBef>
            </a:pPr>
            <a:r>
              <a:rPr sz="2850" b="0" spc="10" dirty="0">
                <a:solidFill>
                  <a:srgbClr val="231F20"/>
                </a:solidFill>
                <a:latin typeface="Baskerville"/>
                <a:cs typeface="Baskerville"/>
              </a:rPr>
              <a:t>”Med </a:t>
            </a:r>
            <a:r>
              <a:rPr sz="2850" b="0" spc="15" dirty="0">
                <a:solidFill>
                  <a:srgbClr val="231F20"/>
                </a:solidFill>
                <a:latin typeface="Baskerville"/>
                <a:cs typeface="Baskerville"/>
              </a:rPr>
              <a:t>kundernas utmaningar  </a:t>
            </a:r>
            <a:r>
              <a:rPr sz="2850" b="0" dirty="0">
                <a:solidFill>
                  <a:srgbClr val="231F20"/>
                </a:solidFill>
                <a:latin typeface="Baskerville"/>
                <a:cs typeface="Baskerville"/>
              </a:rPr>
              <a:t>och </a:t>
            </a:r>
            <a:r>
              <a:rPr sz="2850" b="0" spc="5" dirty="0">
                <a:solidFill>
                  <a:srgbClr val="231F20"/>
                </a:solidFill>
                <a:latin typeface="Baskerville"/>
                <a:cs typeface="Baskerville"/>
              </a:rPr>
              <a:t>möjligheter i </a:t>
            </a:r>
            <a:r>
              <a:rPr sz="2850" b="0" spc="-5" dirty="0">
                <a:solidFill>
                  <a:srgbClr val="231F20"/>
                </a:solidFill>
                <a:latin typeface="Baskerville"/>
                <a:cs typeface="Baskerville"/>
              </a:rPr>
              <a:t>fokus,  </a:t>
            </a:r>
            <a:r>
              <a:rPr sz="2850" b="0" spc="-20" dirty="0">
                <a:solidFill>
                  <a:srgbClr val="231F20"/>
                </a:solidFill>
                <a:latin typeface="Baskerville"/>
                <a:cs typeface="Baskerville"/>
              </a:rPr>
              <a:t>förbättrar, </a:t>
            </a:r>
            <a:r>
              <a:rPr sz="2850" b="0" spc="10" dirty="0">
                <a:solidFill>
                  <a:srgbClr val="231F20"/>
                </a:solidFill>
                <a:latin typeface="Baskerville"/>
                <a:cs typeface="Baskerville"/>
              </a:rPr>
              <a:t>förändrar </a:t>
            </a:r>
            <a:r>
              <a:rPr sz="2850" b="0" dirty="0">
                <a:solidFill>
                  <a:srgbClr val="231F20"/>
                </a:solidFill>
                <a:latin typeface="Baskerville"/>
                <a:cs typeface="Baskerville"/>
              </a:rPr>
              <a:t>och  </a:t>
            </a:r>
            <a:r>
              <a:rPr sz="2850" b="0" spc="5" dirty="0">
                <a:solidFill>
                  <a:srgbClr val="231F20"/>
                </a:solidFill>
                <a:latin typeface="Baskerville"/>
                <a:cs typeface="Baskerville"/>
              </a:rPr>
              <a:t>förenklar vi </a:t>
            </a:r>
            <a:r>
              <a:rPr sz="2850" b="0" spc="10" dirty="0">
                <a:solidFill>
                  <a:srgbClr val="231F20"/>
                </a:solidFill>
                <a:latin typeface="Baskerville"/>
                <a:cs typeface="Baskerville"/>
              </a:rPr>
              <a:t>för </a:t>
            </a:r>
            <a:r>
              <a:rPr sz="2850" b="0" dirty="0">
                <a:solidFill>
                  <a:srgbClr val="231F20"/>
                </a:solidFill>
                <a:latin typeface="Baskerville"/>
                <a:cs typeface="Baskerville"/>
              </a:rPr>
              <a:t>att våra </a:t>
            </a:r>
            <a:r>
              <a:rPr sz="2850" b="0" spc="5" dirty="0">
                <a:solidFill>
                  <a:srgbClr val="231F20"/>
                </a:solidFill>
                <a:latin typeface="Baskerville"/>
                <a:cs typeface="Baskerville"/>
              </a:rPr>
              <a:t>kunder  ska </a:t>
            </a:r>
            <a:r>
              <a:rPr sz="2850" b="0" spc="-5" dirty="0">
                <a:solidFill>
                  <a:srgbClr val="231F20"/>
                </a:solidFill>
                <a:latin typeface="Baskerville"/>
                <a:cs typeface="Baskerville"/>
              </a:rPr>
              <a:t>lyckas </a:t>
            </a:r>
            <a:r>
              <a:rPr sz="2850" b="0" spc="5" dirty="0">
                <a:solidFill>
                  <a:srgbClr val="231F20"/>
                </a:solidFill>
                <a:latin typeface="Baskerville"/>
                <a:cs typeface="Baskerville"/>
              </a:rPr>
              <a:t>i </a:t>
            </a:r>
            <a:r>
              <a:rPr sz="2850" b="0" spc="10" dirty="0">
                <a:solidFill>
                  <a:srgbClr val="231F20"/>
                </a:solidFill>
                <a:latin typeface="Baskerville"/>
                <a:cs typeface="Baskerville"/>
              </a:rPr>
              <a:t>en digital</a:t>
            </a:r>
            <a:r>
              <a:rPr sz="2850" b="0" spc="-20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r>
              <a:rPr sz="2850" b="0" spc="-5" dirty="0">
                <a:solidFill>
                  <a:srgbClr val="231F20"/>
                </a:solidFill>
                <a:latin typeface="Baskerville"/>
                <a:cs typeface="Baskerville"/>
              </a:rPr>
              <a:t>värld.”</a:t>
            </a:r>
            <a:endParaRPr sz="2850" dirty="0">
              <a:latin typeface="Baskerville"/>
              <a:cs typeface="Baskerville"/>
            </a:endParaRPr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19790C88-5926-2C4C-BF4A-618AEE36C0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88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19790C88-5926-2C4C-BF4A-618AEE36C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C36975FE-0550-194C-BD38-D349ACC1F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9806" y="1273013"/>
            <a:ext cx="5281295" cy="2747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90980" algn="r">
              <a:lnSpc>
                <a:spcPct val="100600"/>
              </a:lnSpc>
              <a:spcBef>
                <a:spcPts val="95"/>
              </a:spcBef>
            </a:pPr>
            <a:r>
              <a:rPr sz="3550" b="0" spc="-30" dirty="0">
                <a:latin typeface="Baskerville"/>
                <a:cs typeface="Baskerville"/>
              </a:rPr>
              <a:t>”På </a:t>
            </a:r>
            <a:r>
              <a:rPr sz="3550" b="0" spc="5" dirty="0">
                <a:latin typeface="Baskerville"/>
                <a:cs typeface="Baskerville"/>
              </a:rPr>
              <a:t>Headlight</a:t>
            </a:r>
            <a:r>
              <a:rPr sz="3550" b="0" spc="-20" dirty="0">
                <a:latin typeface="Baskerville"/>
                <a:cs typeface="Baskerville"/>
              </a:rPr>
              <a:t> </a:t>
            </a:r>
            <a:r>
              <a:rPr sz="3550" b="0" spc="5" dirty="0">
                <a:latin typeface="Baskerville"/>
                <a:cs typeface="Baskerville"/>
              </a:rPr>
              <a:t>har</a:t>
            </a:r>
            <a:r>
              <a:rPr sz="3550" b="0" spc="-25" dirty="0">
                <a:latin typeface="Baskerville"/>
                <a:cs typeface="Baskerville"/>
              </a:rPr>
              <a:t> </a:t>
            </a:r>
            <a:r>
              <a:rPr sz="3550" b="0" dirty="0">
                <a:latin typeface="Baskerville"/>
                <a:cs typeface="Baskerville"/>
              </a:rPr>
              <a:t>vi  </a:t>
            </a:r>
            <a:r>
              <a:rPr sz="3550" b="0" spc="-5" dirty="0">
                <a:latin typeface="Baskerville"/>
                <a:cs typeface="Baskerville"/>
              </a:rPr>
              <a:t>kompetens, </a:t>
            </a:r>
            <a:r>
              <a:rPr sz="3550" b="0" spc="10" dirty="0">
                <a:latin typeface="Baskerville"/>
                <a:cs typeface="Baskerville"/>
              </a:rPr>
              <a:t>engagemang</a:t>
            </a:r>
            <a:r>
              <a:rPr sz="3550" b="0" spc="-5" dirty="0">
                <a:latin typeface="Baskerville"/>
                <a:cs typeface="Baskerville"/>
              </a:rPr>
              <a:t> och </a:t>
            </a:r>
            <a:r>
              <a:rPr sz="3550" b="0" spc="5" dirty="0">
                <a:latin typeface="Baskerville"/>
                <a:cs typeface="Baskerville"/>
              </a:rPr>
              <a:t> </a:t>
            </a:r>
            <a:r>
              <a:rPr sz="3550" b="0" dirty="0">
                <a:latin typeface="Baskerville"/>
                <a:cs typeface="Baskerville"/>
              </a:rPr>
              <a:t>närhet; </a:t>
            </a:r>
            <a:r>
              <a:rPr sz="3550" b="0" spc="5" dirty="0">
                <a:latin typeface="Baskerville"/>
                <a:cs typeface="Baskerville"/>
              </a:rPr>
              <a:t>det som </a:t>
            </a:r>
            <a:r>
              <a:rPr sz="3550" b="0" spc="-20" dirty="0">
                <a:latin typeface="Baskerville"/>
                <a:cs typeface="Baskerville"/>
              </a:rPr>
              <a:t>krävs </a:t>
            </a:r>
            <a:r>
              <a:rPr sz="3550" b="0" spc="5" dirty="0">
                <a:latin typeface="Baskerville"/>
                <a:cs typeface="Baskerville"/>
              </a:rPr>
              <a:t>för</a:t>
            </a:r>
            <a:r>
              <a:rPr sz="3550" b="0" dirty="0">
                <a:latin typeface="Baskerville"/>
                <a:cs typeface="Baskerville"/>
              </a:rPr>
              <a:t> </a:t>
            </a:r>
            <a:r>
              <a:rPr sz="3550" b="0" spc="-5" dirty="0">
                <a:latin typeface="Baskerville"/>
                <a:cs typeface="Baskerville"/>
              </a:rPr>
              <a:t>att </a:t>
            </a:r>
            <a:r>
              <a:rPr sz="3550" b="0" spc="5" dirty="0">
                <a:latin typeface="Baskerville"/>
                <a:cs typeface="Baskerville"/>
              </a:rPr>
              <a:t> </a:t>
            </a:r>
            <a:r>
              <a:rPr sz="3550" b="0" dirty="0">
                <a:latin typeface="Baskerville"/>
                <a:cs typeface="Baskerville"/>
              </a:rPr>
              <a:t>utveckla </a:t>
            </a:r>
            <a:r>
              <a:rPr sz="3550" b="0" spc="5" dirty="0">
                <a:latin typeface="Baskerville"/>
                <a:cs typeface="Baskerville"/>
              </a:rPr>
              <a:t>idéer till</a:t>
            </a:r>
            <a:r>
              <a:rPr sz="3550" b="0" spc="-45" dirty="0">
                <a:latin typeface="Baskerville"/>
                <a:cs typeface="Baskerville"/>
              </a:rPr>
              <a:t> </a:t>
            </a:r>
            <a:r>
              <a:rPr sz="3550" b="0" dirty="0">
                <a:latin typeface="Baskerville"/>
                <a:cs typeface="Baskerville"/>
              </a:rPr>
              <a:t>smarta</a:t>
            </a:r>
            <a:endParaRPr sz="3550">
              <a:latin typeface="Baskerville"/>
              <a:cs typeface="Baskerville"/>
            </a:endParaRPr>
          </a:p>
          <a:p>
            <a:pPr marR="5080" algn="r">
              <a:lnSpc>
                <a:spcPct val="100000"/>
              </a:lnSpc>
              <a:spcBef>
                <a:spcPts val="25"/>
              </a:spcBef>
            </a:pPr>
            <a:r>
              <a:rPr sz="3550" b="0" spc="5" dirty="0">
                <a:latin typeface="Baskerville"/>
                <a:cs typeface="Baskerville"/>
              </a:rPr>
              <a:t>lösnin</a:t>
            </a:r>
            <a:r>
              <a:rPr sz="3550" b="0" spc="40" dirty="0">
                <a:latin typeface="Baskerville"/>
                <a:cs typeface="Baskerville"/>
              </a:rPr>
              <a:t>g</a:t>
            </a:r>
            <a:r>
              <a:rPr sz="3550" b="0" spc="5" dirty="0">
                <a:latin typeface="Baskerville"/>
                <a:cs typeface="Baskerville"/>
              </a:rPr>
              <a:t>a</a:t>
            </a:r>
            <a:r>
              <a:rPr sz="3550" b="0" spc="-365" dirty="0">
                <a:latin typeface="Baskerville"/>
                <a:cs typeface="Baskerville"/>
              </a:rPr>
              <a:t>r</a:t>
            </a:r>
            <a:r>
              <a:rPr sz="3550" b="0" spc="5" dirty="0">
                <a:latin typeface="Baskerville"/>
                <a:cs typeface="Baskerville"/>
              </a:rPr>
              <a:t>.”</a:t>
            </a:r>
            <a:endParaRPr sz="3550">
              <a:latin typeface="Baskerville"/>
              <a:cs typeface="Baskerville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F305821-2B3C-A148-B1C2-50706C368D8D}"/>
              </a:ext>
            </a:extLst>
          </p:cNvPr>
          <p:cNvSpPr/>
          <p:nvPr userDrawn="1"/>
        </p:nvSpPr>
        <p:spPr>
          <a:xfrm>
            <a:off x="0" y="0"/>
            <a:ext cx="6374966" cy="6479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35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19790C88-5926-2C4C-BF4A-618AEE36C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62B6E932-CC37-2A4A-A94F-E36E18A738E7}"/>
              </a:ext>
            </a:extLst>
          </p:cNvPr>
          <p:cNvSpPr/>
          <p:nvPr userDrawn="1"/>
        </p:nvSpPr>
        <p:spPr>
          <a:xfrm>
            <a:off x="5971235" y="0"/>
            <a:ext cx="5548744" cy="6479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1332D1B-9501-9043-B792-3BC1B4FA2E39}"/>
              </a:ext>
            </a:extLst>
          </p:cNvPr>
          <p:cNvSpPr txBox="1"/>
          <p:nvPr userDrawn="1"/>
        </p:nvSpPr>
        <p:spPr>
          <a:xfrm>
            <a:off x="1961292" y="1924449"/>
            <a:ext cx="4084320" cy="3051810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700"/>
              </a:spcBef>
            </a:pPr>
            <a:r>
              <a:rPr sz="2400" u="sng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askerville"/>
                <a:cs typeface="Baskerville"/>
              </a:rPr>
              <a:t>Kompetens</a:t>
            </a:r>
            <a:endParaRPr sz="2400" dirty="0">
              <a:latin typeface="Baskerville"/>
              <a:cs typeface="Baskerville"/>
            </a:endParaRPr>
          </a:p>
          <a:p>
            <a:pPr marL="890905" marR="885190" indent="1270" algn="ctr">
              <a:lnSpc>
                <a:spcPct val="100000"/>
              </a:lnSpc>
              <a:spcBef>
                <a:spcPts val="935"/>
              </a:spcBef>
            </a:pPr>
            <a:r>
              <a:rPr sz="1400" spc="-10" dirty="0">
                <a:solidFill>
                  <a:srgbClr val="FFFFFF"/>
                </a:solidFill>
                <a:latin typeface="Baskerville"/>
                <a:cs typeface="Baskerville"/>
              </a:rPr>
              <a:t>Kompetenta och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engagerade  </a:t>
            </a:r>
            <a:r>
              <a:rPr sz="1400" spc="-5" dirty="0">
                <a:solidFill>
                  <a:srgbClr val="FFFFFF"/>
                </a:solidFill>
                <a:latin typeface="Baskerville"/>
                <a:cs typeface="Baskerville"/>
              </a:rPr>
              <a:t>konsulter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är </a:t>
            </a:r>
            <a:r>
              <a:rPr sz="1400" spc="-5" dirty="0">
                <a:solidFill>
                  <a:srgbClr val="FFFFFF"/>
                </a:solidFill>
                <a:latin typeface="Baskerville"/>
                <a:cs typeface="Baskerville"/>
              </a:rPr>
              <a:t>vår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främsta</a:t>
            </a:r>
            <a:r>
              <a:rPr sz="1400" spc="-50" dirty="0">
                <a:solidFill>
                  <a:srgbClr val="FFFFFF"/>
                </a:solidFill>
                <a:latin typeface="Baskerville"/>
                <a:cs typeface="Baskerville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Baskerville"/>
                <a:cs typeface="Baskerville"/>
              </a:rPr>
              <a:t>tillgång.</a:t>
            </a:r>
            <a:endParaRPr sz="1400" dirty="0">
              <a:latin typeface="Baskerville"/>
              <a:cs typeface="Baskerville"/>
            </a:endParaRPr>
          </a:p>
          <a:p>
            <a:pPr algn="ctr">
              <a:lnSpc>
                <a:spcPct val="100000"/>
              </a:lnSpc>
              <a:spcBef>
                <a:spcPts val="1330"/>
              </a:spcBef>
            </a:pPr>
            <a:r>
              <a:rPr sz="2400" u="sng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askerville"/>
                <a:cs typeface="Baskerville"/>
              </a:rPr>
              <a:t>Närhet</a:t>
            </a:r>
            <a:endParaRPr sz="2400" dirty="0">
              <a:latin typeface="Baskerville"/>
              <a:cs typeface="Baskerville"/>
            </a:endParaRPr>
          </a:p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sz="1400" spc="-30" dirty="0">
                <a:solidFill>
                  <a:srgbClr val="FFFFFF"/>
                </a:solidFill>
                <a:latin typeface="Baskerville"/>
                <a:cs typeface="Baskerville"/>
              </a:rPr>
              <a:t>Vi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utgår alltid ifrån </a:t>
            </a:r>
            <a:r>
              <a:rPr sz="1400" spc="-5" dirty="0">
                <a:solidFill>
                  <a:srgbClr val="FFFFFF"/>
                </a:solidFill>
                <a:latin typeface="Baskerville"/>
                <a:cs typeface="Baskerville"/>
              </a:rPr>
              <a:t>kundens </a:t>
            </a:r>
            <a:r>
              <a:rPr sz="1400" spc="-10" dirty="0">
                <a:solidFill>
                  <a:srgbClr val="FFFFFF"/>
                </a:solidFill>
                <a:latin typeface="Baskerville"/>
                <a:cs typeface="Baskerville"/>
              </a:rPr>
              <a:t>behov </a:t>
            </a:r>
            <a:r>
              <a:rPr sz="1400" spc="-5" dirty="0">
                <a:solidFill>
                  <a:srgbClr val="FFFFFF"/>
                </a:solidFill>
                <a:latin typeface="Baskerville"/>
                <a:cs typeface="Baskerville"/>
              </a:rPr>
              <a:t>och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Baskerville"/>
                <a:cs typeface="Baskerville"/>
              </a:rPr>
              <a:t>utmaningar.</a:t>
            </a:r>
            <a:endParaRPr sz="1400" dirty="0">
              <a:latin typeface="Baskerville"/>
              <a:cs typeface="Baskerville"/>
            </a:endParaRPr>
          </a:p>
          <a:p>
            <a:pPr marL="1905" algn="ctr">
              <a:lnSpc>
                <a:spcPct val="100000"/>
              </a:lnSpc>
              <a:spcBef>
                <a:spcPts val="1050"/>
              </a:spcBef>
            </a:pPr>
            <a:r>
              <a:rPr sz="2400" u="sng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askerville"/>
                <a:cs typeface="Baskerville"/>
              </a:rPr>
              <a:t>Inspiration</a:t>
            </a:r>
            <a:endParaRPr sz="2400" dirty="0">
              <a:latin typeface="Baskerville"/>
              <a:cs typeface="Baskerville"/>
            </a:endParaRPr>
          </a:p>
          <a:p>
            <a:pPr marL="12700" marR="5080" algn="ctr">
              <a:lnSpc>
                <a:spcPct val="100000"/>
              </a:lnSpc>
              <a:spcBef>
                <a:spcPts val="935"/>
              </a:spcBef>
            </a:pPr>
            <a:r>
              <a:rPr sz="1400" spc="-5" dirty="0">
                <a:solidFill>
                  <a:srgbClr val="FFFFFF"/>
                </a:solidFill>
                <a:latin typeface="Baskerville"/>
                <a:cs typeface="Baskerville"/>
              </a:rPr>
              <a:t>Inspiration handlar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om </a:t>
            </a:r>
            <a:r>
              <a:rPr sz="1400" spc="-5" dirty="0">
                <a:solidFill>
                  <a:srgbClr val="FFFFFF"/>
                </a:solidFill>
                <a:latin typeface="Baskerville"/>
                <a:cs typeface="Baskerville"/>
              </a:rPr>
              <a:t>att vi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alltid </a:t>
            </a:r>
            <a:r>
              <a:rPr sz="1400" spc="-15" dirty="0">
                <a:solidFill>
                  <a:srgbClr val="FFFFFF"/>
                </a:solidFill>
                <a:latin typeface="Baskerville"/>
                <a:cs typeface="Baskerville"/>
              </a:rPr>
              <a:t>strävar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efter </a:t>
            </a:r>
            <a:r>
              <a:rPr sz="1400" spc="-10" dirty="0">
                <a:solidFill>
                  <a:srgbClr val="FFFFFF"/>
                </a:solidFill>
                <a:latin typeface="Baskerville"/>
                <a:cs typeface="Baskerville"/>
              </a:rPr>
              <a:t>att </a:t>
            </a:r>
            <a:r>
              <a:rPr sz="1400" spc="-5" dirty="0">
                <a:solidFill>
                  <a:srgbClr val="FFFFFF"/>
                </a:solidFill>
                <a:latin typeface="Baskerville"/>
                <a:cs typeface="Baskerville"/>
              </a:rPr>
              <a:t>vända  våra kunders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utmaningar till </a:t>
            </a:r>
            <a:r>
              <a:rPr sz="1400" spc="-10" dirty="0">
                <a:solidFill>
                  <a:srgbClr val="FFFFFF"/>
                </a:solidFill>
                <a:latin typeface="Baskerville"/>
                <a:cs typeface="Baskerville"/>
              </a:rPr>
              <a:t>innovativa</a:t>
            </a:r>
            <a:r>
              <a:rPr sz="1400" spc="-15" dirty="0">
                <a:solidFill>
                  <a:srgbClr val="FFFFFF"/>
                </a:solidFill>
                <a:latin typeface="Baskerville"/>
                <a:cs typeface="Baskerville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Baskerville"/>
                <a:cs typeface="Baskerville"/>
              </a:rPr>
              <a:t>idéer.</a:t>
            </a:r>
            <a:endParaRPr sz="1400" dirty="0">
              <a:latin typeface="Baskerville"/>
              <a:cs typeface="Baskerville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8EA6B0F-B370-6249-B5CE-B0D79B6AF62F}"/>
              </a:ext>
            </a:extLst>
          </p:cNvPr>
          <p:cNvSpPr/>
          <p:nvPr userDrawn="1"/>
        </p:nvSpPr>
        <p:spPr>
          <a:xfrm>
            <a:off x="4058857" y="1578999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195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67BA61F-DE35-7343-BF40-7D7021506256}"/>
              </a:ext>
            </a:extLst>
          </p:cNvPr>
          <p:cNvSpPr/>
          <p:nvPr userDrawn="1"/>
        </p:nvSpPr>
        <p:spPr>
          <a:xfrm>
            <a:off x="3946983" y="1503593"/>
            <a:ext cx="224154" cy="120650"/>
          </a:xfrm>
          <a:custGeom>
            <a:avLst/>
            <a:gdLst/>
            <a:ahLst/>
            <a:cxnLst/>
            <a:rect l="l" t="t" r="r" b="b"/>
            <a:pathLst>
              <a:path w="224154" h="120650">
                <a:moveTo>
                  <a:pt x="111874" y="0"/>
                </a:moveTo>
                <a:lnTo>
                  <a:pt x="0" y="120332"/>
                </a:lnTo>
                <a:lnTo>
                  <a:pt x="223748" y="120332"/>
                </a:lnTo>
                <a:lnTo>
                  <a:pt x="1118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871301A-5272-3040-941A-BB5B0A1E6960}"/>
              </a:ext>
            </a:extLst>
          </p:cNvPr>
          <p:cNvSpPr/>
          <p:nvPr userDrawn="1"/>
        </p:nvSpPr>
        <p:spPr>
          <a:xfrm>
            <a:off x="3946983" y="1851263"/>
            <a:ext cx="224154" cy="120650"/>
          </a:xfrm>
          <a:custGeom>
            <a:avLst/>
            <a:gdLst/>
            <a:ahLst/>
            <a:cxnLst/>
            <a:rect l="l" t="t" r="r" b="b"/>
            <a:pathLst>
              <a:path w="224154" h="120650">
                <a:moveTo>
                  <a:pt x="223748" y="0"/>
                </a:moveTo>
                <a:lnTo>
                  <a:pt x="0" y="0"/>
                </a:lnTo>
                <a:lnTo>
                  <a:pt x="111874" y="120332"/>
                </a:lnTo>
                <a:lnTo>
                  <a:pt x="2237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512B1D2-5F62-FD4C-B47D-7DD0A03D7A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9725" y="674674"/>
            <a:ext cx="431673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45" dirty="0">
                <a:latin typeface="Baskerville"/>
                <a:cs typeface="Baskerville"/>
              </a:rPr>
              <a:t>VÅRA</a:t>
            </a:r>
            <a:r>
              <a:rPr sz="3100" b="0" spc="260" dirty="0">
                <a:latin typeface="Baskerville"/>
                <a:cs typeface="Baskerville"/>
              </a:rPr>
              <a:t> </a:t>
            </a:r>
            <a:r>
              <a:rPr sz="3100" b="0" spc="140" dirty="0">
                <a:latin typeface="Baskerville"/>
                <a:cs typeface="Baskerville"/>
              </a:rPr>
              <a:t>KÄRNVÄRDEN</a:t>
            </a:r>
            <a:endParaRPr sz="310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182651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19790C88-5926-2C4C-BF4A-618AEE36C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2AD965AC-6F4A-0040-8C58-5921BA7D6FA1}"/>
              </a:ext>
            </a:extLst>
          </p:cNvPr>
          <p:cNvSpPr txBox="1"/>
          <p:nvPr userDrawn="1"/>
        </p:nvSpPr>
        <p:spPr>
          <a:xfrm>
            <a:off x="1421985" y="1788317"/>
            <a:ext cx="1880235" cy="2013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spc="45" dirty="0">
                <a:solidFill>
                  <a:srgbClr val="231F20"/>
                </a:solidFill>
                <a:latin typeface="Baskerville"/>
                <a:cs typeface="Baskerville"/>
              </a:rPr>
              <a:t>Coachning</a:t>
            </a:r>
            <a:endParaRPr sz="1700" dirty="0">
              <a:latin typeface="Baskerville"/>
              <a:cs typeface="Baskerville"/>
            </a:endParaRPr>
          </a:p>
          <a:p>
            <a:pPr marL="12700" marR="506730">
              <a:lnSpc>
                <a:spcPct val="166900"/>
              </a:lnSpc>
              <a:spcBef>
                <a:spcPts val="5"/>
              </a:spcBef>
            </a:pPr>
            <a:r>
              <a:rPr sz="1700" spc="35" dirty="0">
                <a:solidFill>
                  <a:srgbClr val="231F20"/>
                </a:solidFill>
                <a:latin typeface="Baskerville"/>
                <a:cs typeface="Baskerville"/>
              </a:rPr>
              <a:t>Interimchef  </a:t>
            </a:r>
            <a:r>
              <a:rPr sz="1700" spc="70" dirty="0">
                <a:solidFill>
                  <a:srgbClr val="231F20"/>
                </a:solidFill>
                <a:latin typeface="Baskerville"/>
                <a:cs typeface="Baskerville"/>
              </a:rPr>
              <a:t>P</a:t>
            </a:r>
            <a:r>
              <a:rPr sz="1700" spc="45" dirty="0">
                <a:solidFill>
                  <a:srgbClr val="231F20"/>
                </a:solidFill>
                <a:latin typeface="Baskerville"/>
                <a:cs typeface="Baskerville"/>
              </a:rPr>
              <a:t>r</a:t>
            </a:r>
            <a:r>
              <a:rPr sz="1700" spc="20" dirty="0">
                <a:solidFill>
                  <a:srgbClr val="231F20"/>
                </a:solidFill>
                <a:latin typeface="Baskerville"/>
                <a:cs typeface="Baskerville"/>
              </a:rPr>
              <a:t>o</a:t>
            </a:r>
            <a:r>
              <a:rPr sz="1700" spc="25" dirty="0">
                <a:solidFill>
                  <a:srgbClr val="231F20"/>
                </a:solidFill>
                <a:latin typeface="Baskerville"/>
                <a:cs typeface="Baskerville"/>
              </a:rPr>
              <a:t>j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e</a:t>
            </a:r>
            <a:r>
              <a:rPr sz="1700" spc="55" dirty="0">
                <a:solidFill>
                  <a:srgbClr val="231F20"/>
                </a:solidFill>
                <a:latin typeface="Baskerville"/>
                <a:cs typeface="Baskerville"/>
              </a:rPr>
              <a:t>k</a:t>
            </a:r>
            <a:r>
              <a:rPr sz="1700" spc="90" dirty="0">
                <a:solidFill>
                  <a:srgbClr val="231F20"/>
                </a:solidFill>
                <a:latin typeface="Baskerville"/>
                <a:cs typeface="Baskerville"/>
              </a:rPr>
              <a:t>t</a:t>
            </a:r>
            <a:r>
              <a:rPr sz="1700" spc="20" dirty="0">
                <a:solidFill>
                  <a:srgbClr val="231F20"/>
                </a:solidFill>
                <a:latin typeface="Baskerville"/>
                <a:cs typeface="Baskerville"/>
              </a:rPr>
              <a:t>l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e</a:t>
            </a:r>
            <a:r>
              <a:rPr sz="1700" spc="75" dirty="0">
                <a:solidFill>
                  <a:srgbClr val="231F20"/>
                </a:solidFill>
                <a:latin typeface="Baskerville"/>
                <a:cs typeface="Baskerville"/>
              </a:rPr>
              <a:t>dn</a:t>
            </a:r>
            <a:r>
              <a:rPr sz="1700" spc="65" dirty="0">
                <a:solidFill>
                  <a:srgbClr val="231F20"/>
                </a:solidFill>
                <a:latin typeface="Baskerville"/>
                <a:cs typeface="Baskerville"/>
              </a:rPr>
              <a:t>i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n</a:t>
            </a:r>
            <a:r>
              <a:rPr sz="1700" spc="-5" dirty="0">
                <a:solidFill>
                  <a:srgbClr val="231F20"/>
                </a:solidFill>
                <a:latin typeface="Baskerville"/>
                <a:cs typeface="Baskerville"/>
              </a:rPr>
              <a:t>g</a:t>
            </a:r>
            <a:endParaRPr sz="1700" dirty="0">
              <a:latin typeface="Baskerville"/>
              <a:cs typeface="Baskerville"/>
            </a:endParaRPr>
          </a:p>
          <a:p>
            <a:pPr marL="12700" marR="5080">
              <a:lnSpc>
                <a:spcPct val="166900"/>
              </a:lnSpc>
            </a:pPr>
            <a:r>
              <a:rPr sz="1700" spc="15" dirty="0">
                <a:solidFill>
                  <a:srgbClr val="231F20"/>
                </a:solidFill>
                <a:latin typeface="Baskerville"/>
                <a:cs typeface="Baskerville"/>
              </a:rPr>
              <a:t>F</a:t>
            </a:r>
            <a:r>
              <a:rPr sz="1700" spc="10" dirty="0">
                <a:solidFill>
                  <a:srgbClr val="231F20"/>
                </a:solidFill>
                <a:latin typeface="Baskerville"/>
                <a:cs typeface="Baskerville"/>
              </a:rPr>
              <a:t>ö</a:t>
            </a:r>
            <a:r>
              <a:rPr sz="1700" spc="100" dirty="0">
                <a:solidFill>
                  <a:srgbClr val="231F20"/>
                </a:solidFill>
                <a:latin typeface="Baskerville"/>
                <a:cs typeface="Baskerville"/>
              </a:rPr>
              <a:t>r</a:t>
            </a:r>
            <a:r>
              <a:rPr sz="1700" spc="50" dirty="0">
                <a:solidFill>
                  <a:srgbClr val="231F20"/>
                </a:solidFill>
                <a:latin typeface="Baskerville"/>
                <a:cs typeface="Baskerville"/>
              </a:rPr>
              <a:t>v</a:t>
            </a:r>
            <a:r>
              <a:rPr sz="1700" spc="80" dirty="0">
                <a:solidFill>
                  <a:srgbClr val="231F20"/>
                </a:solidFill>
                <a:latin typeface="Baskerville"/>
                <a:cs typeface="Baskerville"/>
              </a:rPr>
              <a:t>a</a:t>
            </a:r>
            <a:r>
              <a:rPr sz="1700" spc="15" dirty="0">
                <a:solidFill>
                  <a:srgbClr val="231F20"/>
                </a:solidFill>
                <a:latin typeface="Baskerville"/>
                <a:cs typeface="Baskerville"/>
              </a:rPr>
              <a:t>l</a:t>
            </a:r>
            <a:r>
              <a:rPr sz="1700" spc="75" dirty="0">
                <a:solidFill>
                  <a:srgbClr val="231F20"/>
                </a:solidFill>
                <a:latin typeface="Baskerville"/>
                <a:cs typeface="Baskerville"/>
              </a:rPr>
              <a:t>tn</a:t>
            </a:r>
            <a:r>
              <a:rPr sz="1700" spc="65" dirty="0">
                <a:solidFill>
                  <a:srgbClr val="231F20"/>
                </a:solidFill>
                <a:latin typeface="Baskerville"/>
                <a:cs typeface="Baskerville"/>
              </a:rPr>
              <a:t>i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n</a:t>
            </a:r>
            <a:r>
              <a:rPr sz="1700" spc="70" dirty="0">
                <a:solidFill>
                  <a:srgbClr val="231F20"/>
                </a:solidFill>
                <a:latin typeface="Baskerville"/>
                <a:cs typeface="Baskerville"/>
              </a:rPr>
              <a:t>g</a:t>
            </a:r>
            <a:r>
              <a:rPr sz="1700" spc="55" dirty="0">
                <a:solidFill>
                  <a:srgbClr val="231F20"/>
                </a:solidFill>
                <a:latin typeface="Baskerville"/>
                <a:cs typeface="Baskerville"/>
              </a:rPr>
              <a:t>s</a:t>
            </a:r>
            <a:r>
              <a:rPr sz="1700" spc="20" dirty="0">
                <a:solidFill>
                  <a:srgbClr val="231F20"/>
                </a:solidFill>
                <a:latin typeface="Baskerville"/>
                <a:cs typeface="Baskerville"/>
              </a:rPr>
              <a:t>l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e</a:t>
            </a:r>
            <a:r>
              <a:rPr sz="1700" spc="70" dirty="0">
                <a:solidFill>
                  <a:srgbClr val="231F20"/>
                </a:solidFill>
                <a:latin typeface="Baskerville"/>
                <a:cs typeface="Baskerville"/>
              </a:rPr>
              <a:t>d</a:t>
            </a:r>
            <a:r>
              <a:rPr sz="1700" spc="75" dirty="0">
                <a:solidFill>
                  <a:srgbClr val="231F20"/>
                </a:solidFill>
                <a:latin typeface="Baskerville"/>
                <a:cs typeface="Baskerville"/>
              </a:rPr>
              <a:t>n</a:t>
            </a:r>
            <a:r>
              <a:rPr sz="1700" spc="65" dirty="0">
                <a:solidFill>
                  <a:srgbClr val="231F20"/>
                </a:solidFill>
                <a:latin typeface="Baskerville"/>
                <a:cs typeface="Baskerville"/>
              </a:rPr>
              <a:t>i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n</a:t>
            </a:r>
            <a:r>
              <a:rPr sz="1700" spc="-5" dirty="0">
                <a:solidFill>
                  <a:srgbClr val="231F20"/>
                </a:solidFill>
                <a:latin typeface="Baskerville"/>
                <a:cs typeface="Baskerville"/>
              </a:rPr>
              <a:t>g  </a:t>
            </a:r>
            <a:r>
              <a:rPr sz="1700" spc="35" dirty="0">
                <a:solidFill>
                  <a:srgbClr val="231F20"/>
                </a:solidFill>
                <a:latin typeface="Baskerville"/>
                <a:cs typeface="Baskerville"/>
              </a:rPr>
              <a:t>Testledning</a:t>
            </a:r>
            <a:endParaRPr sz="1700" dirty="0">
              <a:latin typeface="Baskerville"/>
              <a:cs typeface="Baskerville"/>
            </a:endParaRPr>
          </a:p>
        </p:txBody>
      </p:sp>
      <p:grpSp>
        <p:nvGrpSpPr>
          <p:cNvPr id="15" name="Grupp 14">
            <a:extLst>
              <a:ext uri="{FF2B5EF4-FFF2-40B4-BE49-F238E27FC236}">
                <a16:creationId xmlns:a16="http://schemas.microsoft.com/office/drawing/2014/main" id="{75A46AFB-834D-9D43-A4F5-5E339DC830BE}"/>
              </a:ext>
            </a:extLst>
          </p:cNvPr>
          <p:cNvGrpSpPr/>
          <p:nvPr userDrawn="1"/>
        </p:nvGrpSpPr>
        <p:grpSpPr>
          <a:xfrm>
            <a:off x="5481414" y="-3315"/>
            <a:ext cx="4570636" cy="6488274"/>
            <a:chOff x="5481414" y="-3315"/>
            <a:chExt cx="4570636" cy="6488274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0A8FB564-0CB1-E24E-B2F4-4D85F6510967}"/>
                </a:ext>
              </a:extLst>
            </p:cNvPr>
            <p:cNvSpPr/>
            <p:nvPr/>
          </p:nvSpPr>
          <p:spPr>
            <a:xfrm>
              <a:off x="7816850" y="5651204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4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42C87A5D-4280-1A45-9B15-F6034B006290}"/>
                </a:ext>
              </a:extLst>
            </p:cNvPr>
            <p:cNvSpPr/>
            <p:nvPr/>
          </p:nvSpPr>
          <p:spPr>
            <a:xfrm>
              <a:off x="7511123" y="5380221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4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787D70D7-CF43-744A-AB7A-6F16EFA8DB0F}"/>
                </a:ext>
              </a:extLst>
            </p:cNvPr>
            <p:cNvSpPr/>
            <p:nvPr/>
          </p:nvSpPr>
          <p:spPr>
            <a:xfrm>
              <a:off x="9798050" y="-3315"/>
              <a:ext cx="254000" cy="553085"/>
            </a:xfrm>
            <a:custGeom>
              <a:avLst/>
              <a:gdLst/>
              <a:ahLst/>
              <a:cxnLst/>
              <a:rect l="l" t="t" r="r" b="b"/>
              <a:pathLst>
                <a:path w="254000" h="553085">
                  <a:moveTo>
                    <a:pt x="0" y="553006"/>
                  </a:moveTo>
                  <a:lnTo>
                    <a:pt x="254000" y="553006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553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545C62E9-63DD-7A4F-BA86-A93333E19BB2}"/>
                </a:ext>
              </a:extLst>
            </p:cNvPr>
            <p:cNvSpPr/>
            <p:nvPr/>
          </p:nvSpPr>
          <p:spPr>
            <a:xfrm>
              <a:off x="8718890" y="-3315"/>
              <a:ext cx="254000" cy="553085"/>
            </a:xfrm>
            <a:custGeom>
              <a:avLst/>
              <a:gdLst/>
              <a:ahLst/>
              <a:cxnLst/>
              <a:rect l="l" t="t" r="r" b="b"/>
              <a:pathLst>
                <a:path w="254000" h="553085">
                  <a:moveTo>
                    <a:pt x="0" y="553006"/>
                  </a:moveTo>
                  <a:lnTo>
                    <a:pt x="254000" y="553006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553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0">
              <a:extLst>
                <a:ext uri="{FF2B5EF4-FFF2-40B4-BE49-F238E27FC236}">
                  <a16:creationId xmlns:a16="http://schemas.microsoft.com/office/drawing/2014/main" id="{BE79A04F-3B1A-E841-8356-A09CAC273E38}"/>
                </a:ext>
              </a:extLst>
            </p:cNvPr>
            <p:cNvSpPr/>
            <p:nvPr/>
          </p:nvSpPr>
          <p:spPr>
            <a:xfrm>
              <a:off x="6560572" y="-3315"/>
              <a:ext cx="254000" cy="553085"/>
            </a:xfrm>
            <a:custGeom>
              <a:avLst/>
              <a:gdLst/>
              <a:ahLst/>
              <a:cxnLst/>
              <a:rect l="l" t="t" r="r" b="b"/>
              <a:pathLst>
                <a:path w="254000" h="553085">
                  <a:moveTo>
                    <a:pt x="0" y="553006"/>
                  </a:moveTo>
                  <a:lnTo>
                    <a:pt x="254000" y="553006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553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7888D545-5FCD-0546-B1EE-6D6CDEEDC4B7}"/>
                </a:ext>
              </a:extLst>
            </p:cNvPr>
            <p:cNvSpPr/>
            <p:nvPr/>
          </p:nvSpPr>
          <p:spPr>
            <a:xfrm>
              <a:off x="7639732" y="-3315"/>
              <a:ext cx="254000" cy="553085"/>
            </a:xfrm>
            <a:custGeom>
              <a:avLst/>
              <a:gdLst/>
              <a:ahLst/>
              <a:cxnLst/>
              <a:rect l="l" t="t" r="r" b="b"/>
              <a:pathLst>
                <a:path w="254000" h="553085">
                  <a:moveTo>
                    <a:pt x="0" y="553006"/>
                  </a:moveTo>
                  <a:lnTo>
                    <a:pt x="254000" y="553006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553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1CB8C6E4-6B1F-EB4B-98F8-E513747DCFB6}"/>
                </a:ext>
              </a:extLst>
            </p:cNvPr>
            <p:cNvSpPr/>
            <p:nvPr/>
          </p:nvSpPr>
          <p:spPr>
            <a:xfrm>
              <a:off x="5481414" y="-3315"/>
              <a:ext cx="254000" cy="553085"/>
            </a:xfrm>
            <a:custGeom>
              <a:avLst/>
              <a:gdLst/>
              <a:ahLst/>
              <a:cxnLst/>
              <a:rect l="l" t="t" r="r" b="b"/>
              <a:pathLst>
                <a:path w="254000" h="553085">
                  <a:moveTo>
                    <a:pt x="0" y="553006"/>
                  </a:moveTo>
                  <a:lnTo>
                    <a:pt x="254000" y="553006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553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3">
              <a:extLst>
                <a:ext uri="{FF2B5EF4-FFF2-40B4-BE49-F238E27FC236}">
                  <a16:creationId xmlns:a16="http://schemas.microsoft.com/office/drawing/2014/main" id="{81963D06-F937-DD4C-B116-1FFC9312BE0B}"/>
                </a:ext>
              </a:extLst>
            </p:cNvPr>
            <p:cNvSpPr/>
            <p:nvPr/>
          </p:nvSpPr>
          <p:spPr>
            <a:xfrm>
              <a:off x="9322755" y="1215854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5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91333BE1-797A-154A-9122-75AE9AEE05DB}"/>
                </a:ext>
              </a:extLst>
            </p:cNvPr>
            <p:cNvSpPr/>
            <p:nvPr/>
          </p:nvSpPr>
          <p:spPr>
            <a:xfrm>
              <a:off x="9017028" y="934089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5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5">
              <a:extLst>
                <a:ext uri="{FF2B5EF4-FFF2-40B4-BE49-F238E27FC236}">
                  <a16:creationId xmlns:a16="http://schemas.microsoft.com/office/drawing/2014/main" id="{FC2D0E51-D809-FF4E-A238-C3037F08F3C1}"/>
                </a:ext>
              </a:extLst>
            </p:cNvPr>
            <p:cNvSpPr/>
            <p:nvPr/>
          </p:nvSpPr>
          <p:spPr>
            <a:xfrm>
              <a:off x="7140115" y="1219398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5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6">
              <a:extLst>
                <a:ext uri="{FF2B5EF4-FFF2-40B4-BE49-F238E27FC236}">
                  <a16:creationId xmlns:a16="http://schemas.microsoft.com/office/drawing/2014/main" id="{E490D68A-A983-194A-9C52-8F38501CAE64}"/>
                </a:ext>
              </a:extLst>
            </p:cNvPr>
            <p:cNvSpPr/>
            <p:nvPr/>
          </p:nvSpPr>
          <p:spPr>
            <a:xfrm>
              <a:off x="6834388" y="937633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5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7">
              <a:extLst>
                <a:ext uri="{FF2B5EF4-FFF2-40B4-BE49-F238E27FC236}">
                  <a16:creationId xmlns:a16="http://schemas.microsoft.com/office/drawing/2014/main" id="{E61A5E81-F2D8-1944-88A9-E43EA7DBB4F3}"/>
                </a:ext>
              </a:extLst>
            </p:cNvPr>
            <p:cNvSpPr/>
            <p:nvPr/>
          </p:nvSpPr>
          <p:spPr>
            <a:xfrm>
              <a:off x="8231435" y="1219398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5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8">
              <a:extLst>
                <a:ext uri="{FF2B5EF4-FFF2-40B4-BE49-F238E27FC236}">
                  <a16:creationId xmlns:a16="http://schemas.microsoft.com/office/drawing/2014/main" id="{E19F1316-C080-3042-8D37-E038076231FB}"/>
                </a:ext>
              </a:extLst>
            </p:cNvPr>
            <p:cNvSpPr/>
            <p:nvPr/>
          </p:nvSpPr>
          <p:spPr>
            <a:xfrm>
              <a:off x="7925708" y="937633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5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9">
              <a:extLst>
                <a:ext uri="{FF2B5EF4-FFF2-40B4-BE49-F238E27FC236}">
                  <a16:creationId xmlns:a16="http://schemas.microsoft.com/office/drawing/2014/main" id="{7CB4639F-976F-364C-8CBC-BE5E45F55981}"/>
                </a:ext>
              </a:extLst>
            </p:cNvPr>
            <p:cNvSpPr/>
            <p:nvPr/>
          </p:nvSpPr>
          <p:spPr>
            <a:xfrm>
              <a:off x="6048796" y="1219398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5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0">
              <a:extLst>
                <a:ext uri="{FF2B5EF4-FFF2-40B4-BE49-F238E27FC236}">
                  <a16:creationId xmlns:a16="http://schemas.microsoft.com/office/drawing/2014/main" id="{9BC5C973-2492-BE41-B727-2BB477873376}"/>
                </a:ext>
              </a:extLst>
            </p:cNvPr>
            <p:cNvSpPr/>
            <p:nvPr/>
          </p:nvSpPr>
          <p:spPr>
            <a:xfrm>
              <a:off x="5743069" y="937633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5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1">
              <a:extLst>
                <a:ext uri="{FF2B5EF4-FFF2-40B4-BE49-F238E27FC236}">
                  <a16:creationId xmlns:a16="http://schemas.microsoft.com/office/drawing/2014/main" id="{0A0C5650-580A-9F4D-9361-ACEDE14B243A}"/>
                </a:ext>
              </a:extLst>
            </p:cNvPr>
            <p:cNvSpPr/>
            <p:nvPr/>
          </p:nvSpPr>
          <p:spPr>
            <a:xfrm>
              <a:off x="7791773" y="2700262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4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2">
              <a:extLst>
                <a:ext uri="{FF2B5EF4-FFF2-40B4-BE49-F238E27FC236}">
                  <a16:creationId xmlns:a16="http://schemas.microsoft.com/office/drawing/2014/main" id="{67D80FE8-8900-9749-BF98-63CC8A3E94B8}"/>
                </a:ext>
              </a:extLst>
            </p:cNvPr>
            <p:cNvSpPr/>
            <p:nvPr/>
          </p:nvSpPr>
          <p:spPr>
            <a:xfrm>
              <a:off x="7486046" y="2418496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5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3">
              <a:extLst>
                <a:ext uri="{FF2B5EF4-FFF2-40B4-BE49-F238E27FC236}">
                  <a16:creationId xmlns:a16="http://schemas.microsoft.com/office/drawing/2014/main" id="{F059DDC4-FE6F-2846-A0ED-B42A77684614}"/>
                </a:ext>
              </a:extLst>
            </p:cNvPr>
            <p:cNvSpPr/>
            <p:nvPr/>
          </p:nvSpPr>
          <p:spPr>
            <a:xfrm>
              <a:off x="8892592" y="2700262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4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4">
              <a:extLst>
                <a:ext uri="{FF2B5EF4-FFF2-40B4-BE49-F238E27FC236}">
                  <a16:creationId xmlns:a16="http://schemas.microsoft.com/office/drawing/2014/main" id="{AE56CCAE-DC12-C644-B27D-6A0D85F95200}"/>
                </a:ext>
              </a:extLst>
            </p:cNvPr>
            <p:cNvSpPr/>
            <p:nvPr/>
          </p:nvSpPr>
          <p:spPr>
            <a:xfrm>
              <a:off x="8586864" y="2418496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5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5">
              <a:extLst>
                <a:ext uri="{FF2B5EF4-FFF2-40B4-BE49-F238E27FC236}">
                  <a16:creationId xmlns:a16="http://schemas.microsoft.com/office/drawing/2014/main" id="{B8596F37-8973-0C47-839E-81A4B622CBB1}"/>
                </a:ext>
              </a:extLst>
            </p:cNvPr>
            <p:cNvSpPr/>
            <p:nvPr/>
          </p:nvSpPr>
          <p:spPr>
            <a:xfrm>
              <a:off x="6705968" y="2711057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4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6">
              <a:extLst>
                <a:ext uri="{FF2B5EF4-FFF2-40B4-BE49-F238E27FC236}">
                  <a16:creationId xmlns:a16="http://schemas.microsoft.com/office/drawing/2014/main" id="{1CAAE542-5BB4-B648-BEE0-54B1912D4A55}"/>
                </a:ext>
              </a:extLst>
            </p:cNvPr>
            <p:cNvSpPr/>
            <p:nvPr/>
          </p:nvSpPr>
          <p:spPr>
            <a:xfrm>
              <a:off x="6385224" y="2418496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5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7">
              <a:extLst>
                <a:ext uri="{FF2B5EF4-FFF2-40B4-BE49-F238E27FC236}">
                  <a16:creationId xmlns:a16="http://schemas.microsoft.com/office/drawing/2014/main" id="{CCE9F228-2F1E-984C-9D76-B37A6D38E318}"/>
                </a:ext>
              </a:extLst>
            </p:cNvPr>
            <p:cNvSpPr/>
            <p:nvPr/>
          </p:nvSpPr>
          <p:spPr>
            <a:xfrm>
              <a:off x="8345735" y="4181125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4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8">
              <a:extLst>
                <a:ext uri="{FF2B5EF4-FFF2-40B4-BE49-F238E27FC236}">
                  <a16:creationId xmlns:a16="http://schemas.microsoft.com/office/drawing/2014/main" id="{D6E81ED7-2AB5-124A-BE20-32FEE5FAA46E}"/>
                </a:ext>
              </a:extLst>
            </p:cNvPr>
            <p:cNvSpPr/>
            <p:nvPr/>
          </p:nvSpPr>
          <p:spPr>
            <a:xfrm>
              <a:off x="8040008" y="3899358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4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9">
              <a:extLst>
                <a:ext uri="{FF2B5EF4-FFF2-40B4-BE49-F238E27FC236}">
                  <a16:creationId xmlns:a16="http://schemas.microsoft.com/office/drawing/2014/main" id="{146EB62A-8FE3-7445-9C15-0D6F824D810F}"/>
                </a:ext>
              </a:extLst>
            </p:cNvPr>
            <p:cNvSpPr/>
            <p:nvPr/>
          </p:nvSpPr>
          <p:spPr>
            <a:xfrm>
              <a:off x="7265695" y="4181125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4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0">
              <a:extLst>
                <a:ext uri="{FF2B5EF4-FFF2-40B4-BE49-F238E27FC236}">
                  <a16:creationId xmlns:a16="http://schemas.microsoft.com/office/drawing/2014/main" id="{308D3714-1EAD-954A-B41C-412CEDF4E485}"/>
                </a:ext>
              </a:extLst>
            </p:cNvPr>
            <p:cNvSpPr/>
            <p:nvPr/>
          </p:nvSpPr>
          <p:spPr>
            <a:xfrm>
              <a:off x="6959968" y="3899358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4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31">
            <a:extLst>
              <a:ext uri="{FF2B5EF4-FFF2-40B4-BE49-F238E27FC236}">
                <a16:creationId xmlns:a16="http://schemas.microsoft.com/office/drawing/2014/main" id="{138F8022-2585-EF42-BFC7-038AF39C43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7300" y="921971"/>
            <a:ext cx="250952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0" spc="250" dirty="0">
                <a:solidFill>
                  <a:srgbClr val="231F20"/>
                </a:solidFill>
                <a:latin typeface="Baskerville"/>
                <a:cs typeface="Baskerville"/>
              </a:rPr>
              <a:t>LEDARSKAP</a:t>
            </a:r>
            <a:r>
              <a:rPr sz="2850" b="0" spc="-430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endParaRPr sz="285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363037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19790C88-5926-2C4C-BF4A-618AEE36C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id="{A34408E6-BC83-A945-90A7-C249C95A52DB}"/>
              </a:ext>
            </a:extLst>
          </p:cNvPr>
          <p:cNvSpPr txBox="1"/>
          <p:nvPr userDrawn="1"/>
        </p:nvSpPr>
        <p:spPr>
          <a:xfrm>
            <a:off x="1874255" y="1100570"/>
            <a:ext cx="7889875" cy="3506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9225" marR="128905" indent="-4445" algn="ctr">
              <a:lnSpc>
                <a:spcPts val="3729"/>
              </a:lnSpc>
              <a:spcBef>
                <a:spcPts val="105"/>
              </a:spcBef>
            </a:pPr>
            <a:r>
              <a:rPr sz="2950" spc="10" dirty="0">
                <a:solidFill>
                  <a:srgbClr val="FFFFFF"/>
                </a:solidFill>
                <a:latin typeface="Baskerville"/>
                <a:cs typeface="Baskerville"/>
              </a:rPr>
              <a:t>Headlight </a:t>
            </a:r>
            <a:r>
              <a:rPr sz="2950" spc="20" dirty="0">
                <a:solidFill>
                  <a:srgbClr val="FFFFFF"/>
                </a:solidFill>
                <a:latin typeface="Baskerville"/>
                <a:cs typeface="Baskerville"/>
              </a:rPr>
              <a:t>AB grundades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2001 </a:t>
            </a:r>
            <a:r>
              <a:rPr sz="2950" spc="5" dirty="0">
                <a:solidFill>
                  <a:srgbClr val="FFFFFF"/>
                </a:solidFill>
                <a:latin typeface="Baskerville"/>
                <a:cs typeface="Baskerville"/>
              </a:rPr>
              <a:t>och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är </a:t>
            </a:r>
            <a:r>
              <a:rPr sz="2950" spc="10" dirty="0">
                <a:solidFill>
                  <a:srgbClr val="FFFFFF"/>
                </a:solidFill>
                <a:latin typeface="Baskerville"/>
                <a:cs typeface="Baskerville"/>
              </a:rPr>
              <a:t>ett </a:t>
            </a:r>
            <a:r>
              <a:rPr sz="2950" dirty="0">
                <a:solidFill>
                  <a:srgbClr val="FFFFFF"/>
                </a:solidFill>
                <a:latin typeface="Baskerville"/>
                <a:cs typeface="Baskerville"/>
              </a:rPr>
              <a:t>privat 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ägt bolag med </a:t>
            </a:r>
            <a:r>
              <a:rPr sz="2950" spc="25" dirty="0">
                <a:solidFill>
                  <a:srgbClr val="FFFFFF"/>
                </a:solidFill>
                <a:latin typeface="Baskerville"/>
                <a:cs typeface="Baskerville"/>
              </a:rPr>
              <a:t>närmare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100 anställda som under  en </a:t>
            </a:r>
            <a:r>
              <a:rPr sz="2950" spc="-5" dirty="0">
                <a:solidFill>
                  <a:srgbClr val="FFFFFF"/>
                </a:solidFill>
                <a:latin typeface="Baskerville"/>
                <a:cs typeface="Baskerville"/>
              </a:rPr>
              <a:t>stark </a:t>
            </a:r>
            <a:r>
              <a:rPr sz="2950" spc="5" dirty="0">
                <a:solidFill>
                  <a:srgbClr val="FFFFFF"/>
                </a:solidFill>
                <a:latin typeface="Baskerville"/>
                <a:cs typeface="Baskerville"/>
              </a:rPr>
              <a:t>tillväxt etablerat </a:t>
            </a:r>
            <a:r>
              <a:rPr sz="2950" spc="10" dirty="0">
                <a:solidFill>
                  <a:srgbClr val="FFFFFF"/>
                </a:solidFill>
                <a:latin typeface="Baskerville"/>
                <a:cs typeface="Baskerville"/>
              </a:rPr>
              <a:t>sig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som en </a:t>
            </a:r>
            <a:r>
              <a:rPr sz="2950" spc="-10" dirty="0">
                <a:solidFill>
                  <a:srgbClr val="FFFFFF"/>
                </a:solidFill>
                <a:latin typeface="Baskerville"/>
                <a:cs typeface="Baskerville"/>
              </a:rPr>
              <a:t>IT-partner </a:t>
            </a:r>
            <a:r>
              <a:rPr sz="2950" spc="5" dirty="0">
                <a:solidFill>
                  <a:srgbClr val="FFFFFF"/>
                </a:solidFill>
                <a:latin typeface="Baskerville"/>
                <a:cs typeface="Baskerville"/>
              </a:rPr>
              <a:t>till 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framgångsrika </a:t>
            </a:r>
            <a:r>
              <a:rPr sz="2950" spc="10" dirty="0">
                <a:solidFill>
                  <a:srgbClr val="FFFFFF"/>
                </a:solidFill>
                <a:latin typeface="Baskerville"/>
                <a:cs typeface="Baskerville"/>
              </a:rPr>
              <a:t>företag </a:t>
            </a:r>
            <a:r>
              <a:rPr sz="2950" spc="5" dirty="0">
                <a:solidFill>
                  <a:srgbClr val="FFFFFF"/>
                </a:solidFill>
                <a:latin typeface="Baskerville"/>
                <a:cs typeface="Baskerville"/>
              </a:rPr>
              <a:t>och</a:t>
            </a:r>
            <a:r>
              <a:rPr sz="2950" spc="-5" dirty="0">
                <a:solidFill>
                  <a:srgbClr val="FFFFFF"/>
                </a:solidFill>
                <a:latin typeface="Baskerville"/>
                <a:cs typeface="Baskerville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Baskerville"/>
                <a:cs typeface="Baskerville"/>
              </a:rPr>
              <a:t>myndigheter.</a:t>
            </a:r>
            <a:endParaRPr sz="2950" dirty="0">
              <a:latin typeface="Baskerville"/>
              <a:cs typeface="Baskerville"/>
            </a:endParaRPr>
          </a:p>
          <a:p>
            <a:pPr marL="12700" marR="5080" indent="8255" algn="ctr">
              <a:lnSpc>
                <a:spcPct val="105500"/>
              </a:lnSpc>
              <a:spcBef>
                <a:spcPts val="1270"/>
              </a:spcBef>
            </a:pPr>
            <a:r>
              <a:rPr sz="2950" u="sng" spc="-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askerville"/>
                <a:cs typeface="Baskerville"/>
              </a:rPr>
              <a:t>Vår </a:t>
            </a:r>
            <a:r>
              <a:rPr sz="2950" u="sng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askerville"/>
                <a:cs typeface="Baskerville"/>
              </a:rPr>
              <a:t>viktigaste </a:t>
            </a:r>
            <a:r>
              <a:rPr sz="2950" u="sng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askerville"/>
                <a:cs typeface="Baskerville"/>
              </a:rPr>
              <a:t>tillgång är </a:t>
            </a:r>
            <a:r>
              <a:rPr sz="295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askerville"/>
                <a:cs typeface="Baskerville"/>
              </a:rPr>
              <a:t>våra medarbetare</a:t>
            </a:r>
            <a:r>
              <a:rPr sz="2950" u="sng" spc="5" dirty="0">
                <a:solidFill>
                  <a:srgbClr val="FFFFFF"/>
                </a:solidFill>
                <a:latin typeface="Baskerville"/>
                <a:cs typeface="Baskervill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Baskerville"/>
                <a:cs typeface="Baskerville"/>
              </a:rPr>
              <a:t>och vår  </a:t>
            </a:r>
            <a:r>
              <a:rPr sz="2950" dirty="0">
                <a:solidFill>
                  <a:srgbClr val="FFFFFF"/>
                </a:solidFill>
                <a:latin typeface="Baskerville"/>
                <a:cs typeface="Baskerville"/>
              </a:rPr>
              <a:t>styrka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är </a:t>
            </a:r>
            <a:r>
              <a:rPr sz="2950" dirty="0">
                <a:solidFill>
                  <a:srgbClr val="FFFFFF"/>
                </a:solidFill>
                <a:latin typeface="Baskerville"/>
                <a:cs typeface="Baskerville"/>
              </a:rPr>
              <a:t>att </a:t>
            </a:r>
            <a:r>
              <a:rPr sz="2950" spc="10" dirty="0">
                <a:solidFill>
                  <a:srgbClr val="FFFFFF"/>
                </a:solidFill>
                <a:latin typeface="Baskerville"/>
                <a:cs typeface="Baskerville"/>
              </a:rPr>
              <a:t>vi skapar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en djup </a:t>
            </a:r>
            <a:r>
              <a:rPr sz="2950" spc="10" dirty="0">
                <a:solidFill>
                  <a:srgbClr val="FFFFFF"/>
                </a:solidFill>
                <a:latin typeface="Baskerville"/>
                <a:cs typeface="Baskerville"/>
              </a:rPr>
              <a:t>förståelse för kundens  </a:t>
            </a:r>
            <a:r>
              <a:rPr sz="2950" dirty="0">
                <a:solidFill>
                  <a:srgbClr val="FFFFFF"/>
                </a:solidFill>
                <a:latin typeface="Baskerville"/>
                <a:cs typeface="Baskerville"/>
              </a:rPr>
              <a:t>verksamhet </a:t>
            </a:r>
            <a:r>
              <a:rPr sz="2950" spc="5" dirty="0">
                <a:solidFill>
                  <a:srgbClr val="FFFFFF"/>
                </a:solidFill>
                <a:latin typeface="Baskerville"/>
                <a:cs typeface="Baskerville"/>
              </a:rPr>
              <a:t>och </a:t>
            </a:r>
            <a:r>
              <a:rPr sz="2950" spc="-60" dirty="0">
                <a:solidFill>
                  <a:srgbClr val="FFFFFF"/>
                </a:solidFill>
                <a:latin typeface="Baskerville"/>
                <a:cs typeface="Baskerville"/>
              </a:rPr>
              <a:t>behov.</a:t>
            </a:r>
            <a:endParaRPr sz="295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283688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47D10F1-CF4D-964F-9948-82BDB8829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863" y="1060450"/>
            <a:ext cx="8639175" cy="22574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966D081-7AE9-E14E-94AD-DAEE6A873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863" y="3405188"/>
            <a:ext cx="8639175" cy="15652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</p:spTree>
    <p:extLst>
      <p:ext uri="{BB962C8B-B14F-4D97-AF65-F5344CB8AC3E}">
        <p14:creationId xmlns:p14="http://schemas.microsoft.com/office/powerpoint/2010/main" val="3270319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289DB50-E30C-8A49-A237-75C09528A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2020-12-09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4EC836B1-A4DE-6846-8BD7-9A9FD8E4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290BC68-7DD6-F24C-97BB-67459F1E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  <p:sp>
        <p:nvSpPr>
          <p:cNvPr id="5" name="Holder 2">
            <a:extLst>
              <a:ext uri="{FF2B5EF4-FFF2-40B4-BE49-F238E27FC236}">
                <a16:creationId xmlns:a16="http://schemas.microsoft.com/office/drawing/2014/main" id="{1C90C2DE-0804-CE46-A715-38CEA928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5410"/>
            <a:ext cx="11518900" cy="119253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65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55779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B5D55AB-D46C-9145-97D4-FBAFF886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D955E88-243A-674D-B745-DF8EF2A4C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19FC81F-DE09-3641-8E95-09342C0F6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2020-12-09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8C32E4E-C49F-B749-A168-3A7441A7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CD981ED-739E-BE40-A3C3-A70B5466B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331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8B67E6C-25B0-4D4B-A093-7BFC4613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1616075"/>
            <a:ext cx="9934575" cy="26971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AFB94EF-4CF4-4940-81BA-5E71781F5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5813" y="4338638"/>
            <a:ext cx="9934575" cy="14176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3FB2201-1515-7C48-A4EE-6A8A64671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2020-12-09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1FE1EB7-E397-304C-ADA5-738777E3B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6F0EA4C-1AFA-5B4E-8EBE-2E126373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557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3E14E48-9402-1F41-A9F1-A0058D33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F2E650A-0987-784B-96D8-B3FECC441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522C6E1-12E9-E645-AC5A-604FCF19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49FDF922-947C-CC4F-AE2D-00D8C1A1C51E}" type="datetimeFigureOut">
              <a:rPr lang="sv-SE" smtClean="0"/>
              <a:t>2020-12-09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2FCBED1-F632-544F-8817-1AF6882CB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57468F9-225E-2740-9D61-1D85BD599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21422D85-B9C3-584E-A64C-05C9B9BAF2B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93454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8EDC7C1-AE11-A74F-A3B5-EA2B4B54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B768389-66D6-124F-9E57-0B5E9EFC2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1725613"/>
            <a:ext cx="4891087" cy="411321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68F162D8-1555-4F4B-9368-15BE5FFDF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5650" y="1725613"/>
            <a:ext cx="4891088" cy="411321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AE30E251-BDD8-1A46-899B-E98764AE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2020-12-09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2833FC1B-A8ED-0D4C-9BBE-FD9537DC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34433664-7410-6E41-9E39-C0A731C8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63581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3EBDCEB-5C4F-A94B-946E-7D3A2E40A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344488"/>
            <a:ext cx="9934575" cy="1254125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00EC971-3922-0641-8021-07321D707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2038" cy="779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22E1FA5-60FB-FB47-AC20-EAF8FD685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750" y="2368550"/>
            <a:ext cx="4872038" cy="348297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B11BFFE5-484D-1A4B-944B-F4FCF955AA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0888" y="1589088"/>
            <a:ext cx="4897437" cy="779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9AEB0F2D-1717-0E40-8269-AC66E8B45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30888" y="2368550"/>
            <a:ext cx="4897437" cy="348297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500F0303-C2B6-124B-9E98-08C95535B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2020-12-09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9B07841F-BD10-2744-9C9F-1DFE4A78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DEC45F25-EFD0-F34D-9E61-C19268B6B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8019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A0A5814-05A4-784A-96B4-BBE625C5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5D64C0AD-F825-5948-9858-FDC1D6DEA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2020-12-09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3AD4187-B344-064A-B29E-5B2D83BC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E01A1E4-A3D3-8644-8791-C0DD35F9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84873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289DB50-E30C-8A49-A237-75C09528A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2020-12-09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4EC836B1-A4DE-6846-8BD7-9A9FD8E4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290BC68-7DD6-F24C-97BB-67459F1E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0422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289DB50-E30C-8A49-A237-75C09528A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2020-12-09</a:t>
            </a:fld>
            <a:endParaRPr lang="sv-SE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77D703B8-09D6-3344-89F7-23651632A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73100"/>
            <a:ext cx="10058400" cy="4525159"/>
          </a:xfrm>
          <a:prstGeom prst="rect">
            <a:avLst/>
          </a:prstGeom>
        </p:spPr>
      </p:pic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4EC836B1-A4DE-6846-8BD7-9A9FD8E4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290BC68-7DD6-F24C-97BB-67459F1E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D37DD02E-BE0C-0E49-B1FF-F49E4DA6CCDD}"/>
              </a:ext>
            </a:extLst>
          </p:cNvPr>
          <p:cNvSpPr txBox="1"/>
          <p:nvPr userDrawn="1"/>
        </p:nvSpPr>
        <p:spPr>
          <a:xfrm>
            <a:off x="1427299" y="1801342"/>
            <a:ext cx="2110740" cy="2013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spc="45" dirty="0">
                <a:solidFill>
                  <a:srgbClr val="231F20"/>
                </a:solidFill>
                <a:latin typeface="Baskerville"/>
                <a:cs typeface="Baskerville"/>
              </a:rPr>
              <a:t>Coachning</a:t>
            </a:r>
            <a:endParaRPr sz="1700">
              <a:latin typeface="Baskerville"/>
              <a:cs typeface="Baskerville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1700" spc="50" dirty="0">
                <a:solidFill>
                  <a:srgbClr val="231F20"/>
                </a:solidFill>
                <a:latin typeface="Baskerville"/>
                <a:cs typeface="Baskerville"/>
              </a:rPr>
              <a:t>Kravanalys</a:t>
            </a:r>
            <a:endParaRPr sz="1700">
              <a:latin typeface="Baskerville"/>
              <a:cs typeface="Baskerville"/>
            </a:endParaRPr>
          </a:p>
          <a:p>
            <a:pPr marL="12700" marR="5080">
              <a:lnSpc>
                <a:spcPct val="166900"/>
              </a:lnSpc>
            </a:pP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Verksamhetsanalys  Verksamhetsarkitektur  </a:t>
            </a:r>
            <a:r>
              <a:rPr sz="1700" spc="50" dirty="0">
                <a:solidFill>
                  <a:srgbClr val="231F20"/>
                </a:solidFill>
                <a:latin typeface="Baskerville"/>
                <a:cs typeface="Baskerville"/>
              </a:rPr>
              <a:t>Lösningsarkitektur</a:t>
            </a:r>
            <a:endParaRPr sz="1700">
              <a:latin typeface="Baskerville"/>
              <a:cs typeface="Baskerville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43EA3411-54E6-444A-A677-0CF787889B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7300" y="921971"/>
            <a:ext cx="608838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0" spc="290" dirty="0">
                <a:solidFill>
                  <a:srgbClr val="231F20"/>
                </a:solidFill>
                <a:latin typeface="Baskerville"/>
                <a:cs typeface="Baskerville"/>
              </a:rPr>
              <a:t>VERKSAMHETSUTVECKLING</a:t>
            </a:r>
            <a:r>
              <a:rPr sz="2850" b="0" spc="-425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endParaRPr sz="285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7992298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289DB50-E30C-8A49-A237-75C09528A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2020-12-09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4EC836B1-A4DE-6846-8BD7-9A9FD8E4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290BC68-7DD6-F24C-97BB-67459F1E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8601C9C7-B472-B043-A45D-6218042CBC06}"/>
              </a:ext>
            </a:extLst>
          </p:cNvPr>
          <p:cNvSpPr txBox="1"/>
          <p:nvPr userDrawn="1"/>
        </p:nvSpPr>
        <p:spPr>
          <a:xfrm>
            <a:off x="1427299" y="1801342"/>
            <a:ext cx="4052570" cy="3310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spc="35" dirty="0">
                <a:solidFill>
                  <a:srgbClr val="231F20"/>
                </a:solidFill>
                <a:latin typeface="Baskerville"/>
                <a:cs typeface="Baskerville"/>
              </a:rPr>
              <a:t>Webbutveckling</a:t>
            </a:r>
            <a:endParaRPr sz="1700" dirty="0">
              <a:latin typeface="Baskerville"/>
              <a:cs typeface="Baskerville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1700" spc="45" dirty="0">
                <a:solidFill>
                  <a:srgbClr val="231F20"/>
                </a:solidFill>
                <a:latin typeface="Baskerville"/>
                <a:cs typeface="Baskerville"/>
              </a:rPr>
              <a:t>Apputveckling</a:t>
            </a:r>
            <a:endParaRPr sz="1700" dirty="0">
              <a:latin typeface="Baskerville"/>
              <a:cs typeface="Baskerville"/>
            </a:endParaRPr>
          </a:p>
          <a:p>
            <a:pPr marL="12700" marR="560705">
              <a:lnSpc>
                <a:spcPct val="166900"/>
              </a:lnSpc>
            </a:pPr>
            <a:r>
              <a:rPr sz="1700" spc="45" dirty="0">
                <a:solidFill>
                  <a:srgbClr val="231F20"/>
                </a:solidFill>
                <a:latin typeface="Baskerville"/>
                <a:cs typeface="Baskerville"/>
              </a:rPr>
              <a:t>.NET-utveckling </a:t>
            </a:r>
            <a:r>
              <a:rPr sz="1700" spc="-5" dirty="0">
                <a:solidFill>
                  <a:srgbClr val="231F20"/>
                </a:solidFill>
                <a:latin typeface="Baskerville"/>
                <a:cs typeface="Baskerville"/>
              </a:rPr>
              <a:t>&amp; 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Systemintegration  </a:t>
            </a:r>
            <a:r>
              <a:rPr sz="1700" spc="-10" dirty="0">
                <a:solidFill>
                  <a:srgbClr val="231F20"/>
                </a:solidFill>
                <a:latin typeface="Baskerville"/>
                <a:cs typeface="Baskerville"/>
              </a:rPr>
              <a:t>Test </a:t>
            </a:r>
            <a:r>
              <a:rPr sz="1700" spc="-5" dirty="0">
                <a:solidFill>
                  <a:srgbClr val="231F20"/>
                </a:solidFill>
                <a:latin typeface="Baskerville"/>
                <a:cs typeface="Baskerville"/>
              </a:rPr>
              <a:t>&amp;</a:t>
            </a:r>
            <a:r>
              <a:rPr sz="1700" spc="60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Baskerville"/>
                <a:cs typeface="Baskerville"/>
              </a:rPr>
              <a:t>Kvalitetssäkring</a:t>
            </a:r>
            <a:endParaRPr sz="1700" dirty="0">
              <a:latin typeface="Baskerville"/>
              <a:cs typeface="Baskerville"/>
            </a:endParaRPr>
          </a:p>
          <a:p>
            <a:pPr marL="12700" marR="5080">
              <a:lnSpc>
                <a:spcPct val="166900"/>
              </a:lnSpc>
            </a:pP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IT-arkitektur </a:t>
            </a:r>
            <a:r>
              <a:rPr sz="1700" spc="-5" dirty="0">
                <a:solidFill>
                  <a:srgbClr val="231F20"/>
                </a:solidFill>
                <a:latin typeface="Baskerville"/>
                <a:cs typeface="Baskerville"/>
              </a:rPr>
              <a:t>/ 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Lead </a:t>
            </a:r>
            <a:r>
              <a:rPr sz="1700" spc="30" dirty="0">
                <a:solidFill>
                  <a:srgbClr val="231F20"/>
                </a:solidFill>
                <a:latin typeface="Baskerville"/>
                <a:cs typeface="Baskerville"/>
              </a:rPr>
              <a:t>developers </a:t>
            </a:r>
            <a:r>
              <a:rPr sz="1700" spc="-5" dirty="0">
                <a:solidFill>
                  <a:srgbClr val="231F20"/>
                </a:solidFill>
                <a:latin typeface="Baskerville"/>
                <a:cs typeface="Baskerville"/>
              </a:rPr>
              <a:t>/ </a:t>
            </a:r>
            <a:r>
              <a:rPr sz="1700" spc="45" dirty="0">
                <a:solidFill>
                  <a:srgbClr val="231F20"/>
                </a:solidFill>
                <a:latin typeface="Baskerville"/>
                <a:cs typeface="Baskerville"/>
              </a:rPr>
              <a:t>Full 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stack  </a:t>
            </a:r>
            <a:r>
              <a:rPr sz="1700" spc="45" dirty="0">
                <a:solidFill>
                  <a:srgbClr val="231F20"/>
                </a:solidFill>
                <a:latin typeface="Baskerville"/>
                <a:cs typeface="Baskerville"/>
              </a:rPr>
              <a:t>Molnlösningar</a:t>
            </a:r>
            <a:endParaRPr sz="1700" dirty="0">
              <a:latin typeface="Baskerville"/>
              <a:cs typeface="Baskerville"/>
            </a:endParaRPr>
          </a:p>
          <a:p>
            <a:pPr marL="12700" marR="2683510">
              <a:lnSpc>
                <a:spcPct val="166900"/>
              </a:lnSpc>
            </a:pP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Beslutsstöd,</a:t>
            </a:r>
            <a:r>
              <a:rPr sz="1700" spc="-30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r>
              <a:rPr sz="1700" spc="15" dirty="0">
                <a:solidFill>
                  <a:srgbClr val="231F20"/>
                </a:solidFill>
                <a:latin typeface="Baskerville"/>
                <a:cs typeface="Baskerville"/>
              </a:rPr>
              <a:t>BI  </a:t>
            </a:r>
            <a:r>
              <a:rPr sz="1700" spc="30" dirty="0">
                <a:solidFill>
                  <a:srgbClr val="231F20"/>
                </a:solidFill>
                <a:latin typeface="Baskerville"/>
                <a:cs typeface="Baskerville"/>
              </a:rPr>
              <a:t>IT-säkerhet</a:t>
            </a:r>
            <a:endParaRPr sz="1700" dirty="0">
              <a:latin typeface="Baskerville"/>
              <a:cs typeface="Baskerville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9B59E2E2-D762-1345-8A2D-175D503CAD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7300" y="923983"/>
            <a:ext cx="4559935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0" spc="280" dirty="0">
                <a:solidFill>
                  <a:srgbClr val="231F20"/>
                </a:solidFill>
                <a:latin typeface="Baskerville"/>
                <a:cs typeface="Baskerville"/>
              </a:rPr>
              <a:t>SYSTEMUTVECKLING</a:t>
            </a:r>
            <a:r>
              <a:rPr sz="2850" b="0" spc="-425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endParaRPr sz="2850" dirty="0">
              <a:latin typeface="Baskerville"/>
              <a:cs typeface="Baskerville"/>
            </a:endParaRPr>
          </a:p>
        </p:txBody>
      </p:sp>
      <p:grpSp>
        <p:nvGrpSpPr>
          <p:cNvPr id="10" name="Grupp 9">
            <a:extLst>
              <a:ext uri="{FF2B5EF4-FFF2-40B4-BE49-F238E27FC236}">
                <a16:creationId xmlns:a16="http://schemas.microsoft.com/office/drawing/2014/main" id="{C8E499AA-8063-5F4F-BA40-DE501422DE4E}"/>
              </a:ext>
            </a:extLst>
          </p:cNvPr>
          <p:cNvGrpSpPr/>
          <p:nvPr userDrawn="1"/>
        </p:nvGrpSpPr>
        <p:grpSpPr>
          <a:xfrm>
            <a:off x="6736203" y="1072097"/>
            <a:ext cx="3969841" cy="3536025"/>
            <a:chOff x="6736203" y="1072097"/>
            <a:chExt cx="3969841" cy="3536025"/>
          </a:xfrm>
        </p:grpSpPr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35053FA1-FD1D-D740-A068-BB0575852CE0}"/>
                </a:ext>
              </a:extLst>
            </p:cNvPr>
            <p:cNvSpPr/>
            <p:nvPr/>
          </p:nvSpPr>
          <p:spPr>
            <a:xfrm>
              <a:off x="7287947" y="2785015"/>
              <a:ext cx="2566035" cy="228600"/>
            </a:xfrm>
            <a:custGeom>
              <a:avLst/>
              <a:gdLst/>
              <a:ahLst/>
              <a:cxnLst/>
              <a:rect l="l" t="t" r="r" b="b"/>
              <a:pathLst>
                <a:path w="2566034" h="228600">
                  <a:moveTo>
                    <a:pt x="0" y="228600"/>
                  </a:moveTo>
                  <a:lnTo>
                    <a:pt x="2566035" y="228600"/>
                  </a:lnTo>
                  <a:lnTo>
                    <a:pt x="256603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84D56755-B8E3-3141-80E3-0ACCF8450251}"/>
                </a:ext>
              </a:extLst>
            </p:cNvPr>
            <p:cNvSpPr/>
            <p:nvPr/>
          </p:nvSpPr>
          <p:spPr>
            <a:xfrm>
              <a:off x="9739703" y="2601577"/>
              <a:ext cx="320675" cy="595630"/>
            </a:xfrm>
            <a:custGeom>
              <a:avLst/>
              <a:gdLst/>
              <a:ahLst/>
              <a:cxnLst/>
              <a:rect l="l" t="t" r="r" b="b"/>
              <a:pathLst>
                <a:path w="320675" h="595630">
                  <a:moveTo>
                    <a:pt x="0" y="0"/>
                  </a:moveTo>
                  <a:lnTo>
                    <a:pt x="0" y="595477"/>
                  </a:lnTo>
                  <a:lnTo>
                    <a:pt x="320243" y="297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7F77FEEB-3398-5E47-AAFF-0C44D6D5E410}"/>
                </a:ext>
              </a:extLst>
            </p:cNvPr>
            <p:cNvSpPr/>
            <p:nvPr/>
          </p:nvSpPr>
          <p:spPr>
            <a:xfrm>
              <a:off x="8598337" y="1484294"/>
              <a:ext cx="228600" cy="1503045"/>
            </a:xfrm>
            <a:custGeom>
              <a:avLst/>
              <a:gdLst/>
              <a:ahLst/>
              <a:cxnLst/>
              <a:rect l="l" t="t" r="r" b="b"/>
              <a:pathLst>
                <a:path w="228600" h="1503045">
                  <a:moveTo>
                    <a:pt x="0" y="1502714"/>
                  </a:moveTo>
                  <a:lnTo>
                    <a:pt x="228600" y="1502714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15027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B5F62739-2C48-854C-A228-6EC0B7E83514}"/>
                </a:ext>
              </a:extLst>
            </p:cNvPr>
            <p:cNvSpPr/>
            <p:nvPr/>
          </p:nvSpPr>
          <p:spPr>
            <a:xfrm>
              <a:off x="8414899" y="1278329"/>
              <a:ext cx="595630" cy="320675"/>
            </a:xfrm>
            <a:custGeom>
              <a:avLst/>
              <a:gdLst/>
              <a:ahLst/>
              <a:cxnLst/>
              <a:rect l="l" t="t" r="r" b="b"/>
              <a:pathLst>
                <a:path w="595629" h="320675">
                  <a:moveTo>
                    <a:pt x="297738" y="0"/>
                  </a:moveTo>
                  <a:lnTo>
                    <a:pt x="0" y="320243"/>
                  </a:lnTo>
                  <a:lnTo>
                    <a:pt x="595477" y="320243"/>
                  </a:lnTo>
                  <a:lnTo>
                    <a:pt x="2977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8982F450-39B2-E74E-BA3E-72C412E5CB1A}"/>
                </a:ext>
              </a:extLst>
            </p:cNvPr>
            <p:cNvSpPr/>
            <p:nvPr/>
          </p:nvSpPr>
          <p:spPr>
            <a:xfrm>
              <a:off x="7782335" y="2199435"/>
              <a:ext cx="228600" cy="658495"/>
            </a:xfrm>
            <a:custGeom>
              <a:avLst/>
              <a:gdLst/>
              <a:ahLst/>
              <a:cxnLst/>
              <a:rect l="l" t="t" r="r" b="b"/>
              <a:pathLst>
                <a:path w="228600" h="658494">
                  <a:moveTo>
                    <a:pt x="0" y="657974"/>
                  </a:moveTo>
                  <a:lnTo>
                    <a:pt x="228600" y="657974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6579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15C0D363-4B75-1345-B678-F6EF2162B0DE}"/>
                </a:ext>
              </a:extLst>
            </p:cNvPr>
            <p:cNvSpPr/>
            <p:nvPr/>
          </p:nvSpPr>
          <p:spPr>
            <a:xfrm>
              <a:off x="7598896" y="1993474"/>
              <a:ext cx="595630" cy="320675"/>
            </a:xfrm>
            <a:custGeom>
              <a:avLst/>
              <a:gdLst/>
              <a:ahLst/>
              <a:cxnLst/>
              <a:rect l="l" t="t" r="r" b="b"/>
              <a:pathLst>
                <a:path w="595629" h="320675">
                  <a:moveTo>
                    <a:pt x="297738" y="0"/>
                  </a:moveTo>
                  <a:lnTo>
                    <a:pt x="0" y="320243"/>
                  </a:lnTo>
                  <a:lnTo>
                    <a:pt x="595477" y="320243"/>
                  </a:lnTo>
                  <a:lnTo>
                    <a:pt x="2977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1329EA57-10BC-4D49-B974-51A6ED104083}"/>
                </a:ext>
              </a:extLst>
            </p:cNvPr>
            <p:cNvSpPr/>
            <p:nvPr/>
          </p:nvSpPr>
          <p:spPr>
            <a:xfrm>
              <a:off x="8340638" y="2899317"/>
              <a:ext cx="816610" cy="1527175"/>
            </a:xfrm>
            <a:custGeom>
              <a:avLst/>
              <a:gdLst/>
              <a:ahLst/>
              <a:cxnLst/>
              <a:rect l="l" t="t" r="r" b="b"/>
              <a:pathLst>
                <a:path w="816609" h="1527175">
                  <a:moveTo>
                    <a:pt x="0" y="0"/>
                  </a:moveTo>
                  <a:lnTo>
                    <a:pt x="816229" y="1527035"/>
                  </a:lnTo>
                </a:path>
              </a:pathLst>
            </a:custGeom>
            <a:ln w="2286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B2F21B3C-5C48-9344-9D8C-D103FDDE95E0}"/>
                </a:ext>
              </a:extLst>
            </p:cNvPr>
            <p:cNvSpPr/>
            <p:nvPr/>
          </p:nvSpPr>
          <p:spPr>
            <a:xfrm>
              <a:off x="8840409" y="4185213"/>
              <a:ext cx="525780" cy="422909"/>
            </a:xfrm>
            <a:custGeom>
              <a:avLst/>
              <a:gdLst/>
              <a:ahLst/>
              <a:cxnLst/>
              <a:rect l="l" t="t" r="r" b="b"/>
              <a:pathLst>
                <a:path w="525779" h="422910">
                  <a:moveTo>
                    <a:pt x="525170" y="0"/>
                  </a:moveTo>
                  <a:lnTo>
                    <a:pt x="0" y="280708"/>
                  </a:lnTo>
                  <a:lnTo>
                    <a:pt x="413550" y="422782"/>
                  </a:lnTo>
                  <a:lnTo>
                    <a:pt x="5251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3531D6BE-4A33-DC40-8527-58817D7FD339}"/>
                </a:ext>
              </a:extLst>
            </p:cNvPr>
            <p:cNvSpPr/>
            <p:nvPr/>
          </p:nvSpPr>
          <p:spPr>
            <a:xfrm>
              <a:off x="8712637" y="1294037"/>
              <a:ext cx="1806575" cy="838835"/>
            </a:xfrm>
            <a:custGeom>
              <a:avLst/>
              <a:gdLst/>
              <a:ahLst/>
              <a:cxnLst/>
              <a:rect l="l" t="t" r="r" b="b"/>
              <a:pathLst>
                <a:path w="1806575" h="838835">
                  <a:moveTo>
                    <a:pt x="0" y="838631"/>
                  </a:moveTo>
                  <a:lnTo>
                    <a:pt x="1806498" y="0"/>
                  </a:lnTo>
                </a:path>
              </a:pathLst>
            </a:custGeom>
            <a:ln w="2286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7839BF80-2FCE-5149-B355-11CEC01CCEBC}"/>
                </a:ext>
              </a:extLst>
            </p:cNvPr>
            <p:cNvSpPr/>
            <p:nvPr/>
          </p:nvSpPr>
          <p:spPr>
            <a:xfrm>
              <a:off x="10290119" y="1072097"/>
              <a:ext cx="415925" cy="540385"/>
            </a:xfrm>
            <a:custGeom>
              <a:avLst/>
              <a:gdLst/>
              <a:ahLst/>
              <a:cxnLst/>
              <a:rect l="l" t="t" r="r" b="b"/>
              <a:pathLst>
                <a:path w="415925" h="540385">
                  <a:moveTo>
                    <a:pt x="0" y="0"/>
                  </a:moveTo>
                  <a:lnTo>
                    <a:pt x="250736" y="540118"/>
                  </a:lnTo>
                  <a:lnTo>
                    <a:pt x="415836" y="13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0B7314DC-40F1-D44C-A5A0-3CF94F4F5065}"/>
                </a:ext>
              </a:extLst>
            </p:cNvPr>
            <p:cNvSpPr/>
            <p:nvPr/>
          </p:nvSpPr>
          <p:spPr>
            <a:xfrm>
              <a:off x="6736203" y="2575313"/>
              <a:ext cx="554355" cy="554355"/>
            </a:xfrm>
            <a:custGeom>
              <a:avLst/>
              <a:gdLst/>
              <a:ahLst/>
              <a:cxnLst/>
              <a:rect l="l" t="t" r="r" b="b"/>
              <a:pathLst>
                <a:path w="554354" h="554355">
                  <a:moveTo>
                    <a:pt x="276974" y="553961"/>
                  </a:moveTo>
                  <a:lnTo>
                    <a:pt x="326761" y="549498"/>
                  </a:lnTo>
                  <a:lnTo>
                    <a:pt x="373620" y="536631"/>
                  </a:lnTo>
                  <a:lnTo>
                    <a:pt x="416769" y="516143"/>
                  </a:lnTo>
                  <a:lnTo>
                    <a:pt x="455426" y="488816"/>
                  </a:lnTo>
                  <a:lnTo>
                    <a:pt x="488808" y="455431"/>
                  </a:lnTo>
                  <a:lnTo>
                    <a:pt x="516134" y="416773"/>
                  </a:lnTo>
                  <a:lnTo>
                    <a:pt x="536620" y="373622"/>
                  </a:lnTo>
                  <a:lnTo>
                    <a:pt x="549486" y="326761"/>
                  </a:lnTo>
                  <a:lnTo>
                    <a:pt x="553948" y="276974"/>
                  </a:lnTo>
                  <a:lnTo>
                    <a:pt x="549486" y="227190"/>
                  </a:lnTo>
                  <a:lnTo>
                    <a:pt x="536620" y="180332"/>
                  </a:lnTo>
                  <a:lnTo>
                    <a:pt x="516134" y="137184"/>
                  </a:lnTo>
                  <a:lnTo>
                    <a:pt x="488808" y="98527"/>
                  </a:lnTo>
                  <a:lnTo>
                    <a:pt x="455426" y="65144"/>
                  </a:lnTo>
                  <a:lnTo>
                    <a:pt x="416769" y="37817"/>
                  </a:lnTo>
                  <a:lnTo>
                    <a:pt x="373620" y="17329"/>
                  </a:lnTo>
                  <a:lnTo>
                    <a:pt x="326761" y="4462"/>
                  </a:lnTo>
                  <a:lnTo>
                    <a:pt x="276974" y="0"/>
                  </a:lnTo>
                  <a:lnTo>
                    <a:pt x="227187" y="4462"/>
                  </a:lnTo>
                  <a:lnTo>
                    <a:pt x="180327" y="17329"/>
                  </a:lnTo>
                  <a:lnTo>
                    <a:pt x="137178" y="37817"/>
                  </a:lnTo>
                  <a:lnTo>
                    <a:pt x="98522" y="65144"/>
                  </a:lnTo>
                  <a:lnTo>
                    <a:pt x="65139" y="98527"/>
                  </a:lnTo>
                  <a:lnTo>
                    <a:pt x="37814" y="137184"/>
                  </a:lnTo>
                  <a:lnTo>
                    <a:pt x="17327" y="180332"/>
                  </a:lnTo>
                  <a:lnTo>
                    <a:pt x="4462" y="227190"/>
                  </a:lnTo>
                  <a:lnTo>
                    <a:pt x="0" y="276974"/>
                  </a:lnTo>
                  <a:lnTo>
                    <a:pt x="4462" y="326761"/>
                  </a:lnTo>
                  <a:lnTo>
                    <a:pt x="17327" y="373622"/>
                  </a:lnTo>
                  <a:lnTo>
                    <a:pt x="37814" y="416773"/>
                  </a:lnTo>
                  <a:lnTo>
                    <a:pt x="65139" y="455431"/>
                  </a:lnTo>
                  <a:lnTo>
                    <a:pt x="98522" y="488816"/>
                  </a:lnTo>
                  <a:lnTo>
                    <a:pt x="137178" y="516143"/>
                  </a:lnTo>
                  <a:lnTo>
                    <a:pt x="180327" y="536631"/>
                  </a:lnTo>
                  <a:lnTo>
                    <a:pt x="227187" y="549498"/>
                  </a:lnTo>
                  <a:lnTo>
                    <a:pt x="276974" y="553961"/>
                  </a:lnTo>
                  <a:close/>
                </a:path>
              </a:pathLst>
            </a:custGeom>
            <a:ln w="2285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59221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45B74E7-7F35-5647-9736-B925BB848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863" y="1060450"/>
            <a:ext cx="8639175" cy="22574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3044C4C8-E8CA-974F-9166-2EC0D6AD8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863" y="3405188"/>
            <a:ext cx="8639175" cy="15652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F35C962-5E9E-2B48-8227-7FF564DD31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2020-12-09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620FCD5-8CF5-7B45-A97D-355B5B502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4F58E3D-5A79-164D-AC14-EED9DE8B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36172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B9D8B0E-ECD8-C443-868D-7826B522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D65080F-259E-9A44-9950-3E614BA5E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77468C2-784F-9C48-B9F6-15F0B0CE3F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2020-12-09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B907BE1-CDBE-DB43-910A-628D010E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BE7D795-E5E8-234E-A7D9-3F117F0C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8915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5FC8B06-D9FC-AB44-AA2A-C54EF2F9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1616075"/>
            <a:ext cx="9934575" cy="26971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D453D0EA-F1A1-2A42-A37C-2D7A2D438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5813" y="4338638"/>
            <a:ext cx="9934575" cy="14176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0D3CF2B-C721-0B45-98C7-1F29B87E8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2020-12-09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9968DCD-6F5F-F549-8313-7CF73D976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22812BD-4E93-6B48-89DF-B57F1F04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84325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8262E18-1093-8040-80EC-821379A2B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63B0421-A300-4440-A24F-14039AD48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1725613"/>
            <a:ext cx="4891087" cy="411321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93E6937-E9E5-514E-9200-18FEB2FF5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5650" y="1725613"/>
            <a:ext cx="4891088" cy="411321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232B0308-F2C0-374D-86CF-BAAA8F509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2020-12-09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84F47C0-A37B-1644-B052-0817A798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2C23DCA-C99F-A24C-BCB5-102497567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112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F222A5D-29D4-BD49-BAAA-8268F4626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1616075"/>
            <a:ext cx="9934575" cy="26971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46343CB-2918-D04D-A7AC-5F7EF2CDF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5813" y="4338638"/>
            <a:ext cx="9934575" cy="14176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F30788F-FADD-2B48-A441-B4112EA3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49FDF922-947C-CC4F-AE2D-00D8C1A1C51E}" type="datetimeFigureOut">
              <a:rPr lang="sv-SE" smtClean="0"/>
              <a:t>2020-12-09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DEA0E97-A209-BD46-AEF4-C32E8DE5F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8FF40F1-8877-8E4D-BD6E-06633E82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21422D85-B9C3-584E-A64C-05C9B9BAF2B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84172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EC3FAA6-4A8C-8D42-8A22-690A9679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344488"/>
            <a:ext cx="9934575" cy="1254125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54E7B6F-C96E-2A44-9105-314D3F5E2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2038" cy="779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22FFE60-BAD4-7D40-B4E9-40661BD48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750" y="2368550"/>
            <a:ext cx="4872038" cy="348297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5E93120D-107B-F948-96E3-78508B422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0888" y="1589088"/>
            <a:ext cx="4897437" cy="779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00FBDD0D-482B-924E-A47D-BBFFB0F6D9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30888" y="2368550"/>
            <a:ext cx="4897437" cy="348297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50967DA0-A5FE-E74A-BF52-9FBD45455E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2020-12-09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9331DB61-C739-6F47-B893-06E9A97A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3813308C-F654-A144-B8B6-E4ABEE24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12430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44FACD0-8305-544C-A63D-5413FFDF4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DBB3412B-92EB-B34A-B923-0E1BF65FD7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2020-12-09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8A2816E-17B1-8845-A362-DED98C6D4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C63A998-6B42-5043-A955-FA62D6AF8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12680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69B883B2-1571-6447-9DA1-6EA7AE25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2020-12-09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914DCFF1-3874-BF4D-9627-F0C4D64C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B3A8DEA-5D23-2C4E-B0D2-737D42BE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5363855-AB99-8843-8273-4CD4F70A30B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39862" y="2487193"/>
            <a:ext cx="8639175" cy="5659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905" algn="ctr">
              <a:lnSpc>
                <a:spcPct val="100899"/>
              </a:lnSpc>
              <a:spcBef>
                <a:spcPts val="95"/>
              </a:spcBef>
            </a:pPr>
            <a:endParaRPr sz="370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20921856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69B883B2-1571-6447-9DA1-6EA7AE25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2020-12-09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914DCFF1-3874-BF4D-9627-F0C4D64C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B3A8DEA-5D23-2C4E-B0D2-737D42BE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  <p:sp>
        <p:nvSpPr>
          <p:cNvPr id="6" name="Holder 2">
            <a:extLst>
              <a:ext uri="{FF2B5EF4-FFF2-40B4-BE49-F238E27FC236}">
                <a16:creationId xmlns:a16="http://schemas.microsoft.com/office/drawing/2014/main" id="{B55536CB-6458-BB4A-9503-E79068DB9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5410"/>
            <a:ext cx="11518900" cy="119253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650" b="1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453842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69B883B2-1571-6447-9DA1-6EA7AE25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2020-12-09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914DCFF1-3874-BF4D-9627-F0C4D64C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B3A8DEA-5D23-2C4E-B0D2-737D42BE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6B39C1F-EC11-5B42-BCA2-B1BD68A0A46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39863" y="1060450"/>
            <a:ext cx="8639175" cy="2257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905" algn="ctr">
              <a:lnSpc>
                <a:spcPct val="100899"/>
              </a:lnSpc>
              <a:spcBef>
                <a:spcPts val="95"/>
              </a:spcBef>
            </a:pPr>
            <a:r>
              <a:rPr sz="3700" b="0" spc="-35" dirty="0">
                <a:solidFill>
                  <a:srgbClr val="231F20"/>
                </a:solidFill>
                <a:latin typeface="Baskerville"/>
                <a:cs typeface="Baskerville"/>
              </a:rPr>
              <a:t>”Vi </a:t>
            </a:r>
            <a:r>
              <a:rPr sz="3700" b="0" spc="10" dirty="0">
                <a:solidFill>
                  <a:srgbClr val="231F20"/>
                </a:solidFill>
                <a:latin typeface="Baskerville"/>
                <a:cs typeface="Baskerville"/>
              </a:rPr>
              <a:t>är ett konsultbolag </a:t>
            </a:r>
            <a:r>
              <a:rPr sz="3700" b="0" spc="15" dirty="0">
                <a:solidFill>
                  <a:srgbClr val="231F20"/>
                </a:solidFill>
                <a:latin typeface="Baskerville"/>
                <a:cs typeface="Baskerville"/>
              </a:rPr>
              <a:t>som </a:t>
            </a:r>
            <a:r>
              <a:rPr sz="3700" b="0" spc="5" dirty="0">
                <a:solidFill>
                  <a:srgbClr val="231F20"/>
                </a:solidFill>
                <a:latin typeface="Baskerville"/>
                <a:cs typeface="Baskerville"/>
              </a:rPr>
              <a:t>utvecklar  </a:t>
            </a:r>
            <a:r>
              <a:rPr sz="3700" b="0" spc="-5" dirty="0">
                <a:solidFill>
                  <a:srgbClr val="231F20"/>
                </a:solidFill>
                <a:latin typeface="Baskerville"/>
                <a:cs typeface="Baskerville"/>
              </a:rPr>
              <a:t>verksamheter </a:t>
            </a:r>
            <a:r>
              <a:rPr sz="3700" b="0" spc="15" dirty="0">
                <a:solidFill>
                  <a:srgbClr val="231F20"/>
                </a:solidFill>
                <a:latin typeface="Baskerville"/>
                <a:cs typeface="Baskerville"/>
              </a:rPr>
              <a:t>med </a:t>
            </a:r>
            <a:r>
              <a:rPr sz="3700" b="0" spc="10" dirty="0">
                <a:solidFill>
                  <a:srgbClr val="231F20"/>
                </a:solidFill>
                <a:latin typeface="Baskerville"/>
                <a:cs typeface="Baskerville"/>
              </a:rPr>
              <a:t>hjälp </a:t>
            </a:r>
            <a:r>
              <a:rPr sz="3700" b="0" spc="-45" dirty="0">
                <a:solidFill>
                  <a:srgbClr val="231F20"/>
                </a:solidFill>
                <a:latin typeface="Baskerville"/>
                <a:cs typeface="Baskerville"/>
              </a:rPr>
              <a:t>av </a:t>
            </a:r>
            <a:r>
              <a:rPr sz="3700" b="0" spc="-170" dirty="0">
                <a:solidFill>
                  <a:srgbClr val="231F20"/>
                </a:solidFill>
                <a:latin typeface="Baskerville"/>
                <a:cs typeface="Baskerville"/>
              </a:rPr>
              <a:t>IT, </a:t>
            </a:r>
            <a:r>
              <a:rPr sz="3700" b="0" spc="15" dirty="0">
                <a:solidFill>
                  <a:srgbClr val="231F20"/>
                </a:solidFill>
                <a:latin typeface="Baskerville"/>
                <a:cs typeface="Baskerville"/>
              </a:rPr>
              <a:t>genom  engagerade </a:t>
            </a:r>
            <a:r>
              <a:rPr sz="3700" b="0" spc="5" dirty="0">
                <a:solidFill>
                  <a:srgbClr val="231F20"/>
                </a:solidFill>
                <a:latin typeface="Baskerville"/>
                <a:cs typeface="Baskerville"/>
              </a:rPr>
              <a:t>specialister </a:t>
            </a:r>
            <a:r>
              <a:rPr sz="3700" b="0" spc="-5" dirty="0">
                <a:solidFill>
                  <a:srgbClr val="231F20"/>
                </a:solidFill>
                <a:latin typeface="Baskerville"/>
                <a:cs typeface="Baskerville"/>
              </a:rPr>
              <a:t>och </a:t>
            </a:r>
            <a:r>
              <a:rPr sz="3700" b="0" spc="10" dirty="0">
                <a:solidFill>
                  <a:srgbClr val="231F20"/>
                </a:solidFill>
                <a:latin typeface="Baskerville"/>
                <a:cs typeface="Baskerville"/>
              </a:rPr>
              <a:t>smarta  </a:t>
            </a:r>
            <a:r>
              <a:rPr sz="3700" b="0" spc="-20" dirty="0">
                <a:solidFill>
                  <a:srgbClr val="231F20"/>
                </a:solidFill>
                <a:latin typeface="Baskerville"/>
                <a:cs typeface="Baskerville"/>
              </a:rPr>
              <a:t>lösningar.”</a:t>
            </a:r>
            <a:endParaRPr sz="370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241947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2CDC25B-5777-CA4F-8AB9-25913860A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634F8C4-AAF0-524D-9658-D5B8C465E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1725613"/>
            <a:ext cx="4891087" cy="411321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A33CB4B-2749-D64B-9B31-BB82D6BEB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5650" y="1725613"/>
            <a:ext cx="4891088" cy="411321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480074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B745760-0E73-9A42-9A24-9E9E2A7C4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344488"/>
            <a:ext cx="9934575" cy="1254125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F840271-DF42-5F43-8C1E-EE9547158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2038" cy="779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3413A9C-492E-2A46-BC0E-53C0E2CED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750" y="2368550"/>
            <a:ext cx="4872038" cy="348297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4D3942F-B2D7-9248-8683-7459A7DD2D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0888" y="1589088"/>
            <a:ext cx="4897437" cy="779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EB37D195-8162-1A47-91CA-B5A9F211A2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30888" y="2368550"/>
            <a:ext cx="4897437" cy="348297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CBED7AE6-0326-B443-B235-0774BB5CED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49FDF922-947C-CC4F-AE2D-00D8C1A1C51E}" type="datetimeFigureOut">
              <a:rPr lang="sv-SE" smtClean="0"/>
              <a:t>2020-12-09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F810DFB5-21C4-4045-923D-4DEEDF77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92A6DCAD-142A-3644-B5DA-F61E16E9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21422D85-B9C3-584E-A64C-05C9B9BAF2B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0939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64682F8-F811-2B4A-8D53-CB8D6EFD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84774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825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4DE45E2-182E-3145-BE0D-71B36EE8E953}"/>
              </a:ext>
            </a:extLst>
          </p:cNvPr>
          <p:cNvSpPr/>
          <p:nvPr userDrawn="1"/>
        </p:nvSpPr>
        <p:spPr>
          <a:xfrm>
            <a:off x="1817992" y="0"/>
            <a:ext cx="9702012" cy="6479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7D4D6704-DD0C-4E49-BBA5-4AAEA8730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50" y="2251075"/>
            <a:ext cx="6705600" cy="239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8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FB9FEC9-F673-F042-AB4D-91783F6AE8F2}"/>
              </a:ext>
            </a:extLst>
          </p:cNvPr>
          <p:cNvSpPr/>
          <p:nvPr userDrawn="1"/>
        </p:nvSpPr>
        <p:spPr>
          <a:xfrm>
            <a:off x="729005" y="0"/>
            <a:ext cx="7831823" cy="6479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9E7D9C19-CE82-AB4E-9808-346993F611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10" name="Holder 2">
            <a:extLst>
              <a:ext uri="{FF2B5EF4-FFF2-40B4-BE49-F238E27FC236}">
                <a16:creationId xmlns:a16="http://schemas.microsoft.com/office/drawing/2014/main" id="{9DC2AB32-405A-1A4B-9333-61809425D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5410"/>
            <a:ext cx="11518900" cy="119253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65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7960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9.emf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>
            <a:extLst>
              <a:ext uri="{FF2B5EF4-FFF2-40B4-BE49-F238E27FC236}">
                <a16:creationId xmlns:a16="http://schemas.microsoft.com/office/drawing/2014/main" id="{F7B6BDC7-4AA7-914A-98A8-D3E76033ABDB}"/>
              </a:ext>
            </a:extLst>
          </p:cNvPr>
          <p:cNvSpPr/>
          <p:nvPr userDrawn="1"/>
        </p:nvSpPr>
        <p:spPr>
          <a:xfrm>
            <a:off x="0" y="0"/>
            <a:ext cx="11520170" cy="6480175"/>
          </a:xfrm>
          <a:custGeom>
            <a:avLst/>
            <a:gdLst/>
            <a:ahLst/>
            <a:cxnLst/>
            <a:rect l="l" t="t" r="r" b="b"/>
            <a:pathLst>
              <a:path w="11520170" h="6480175">
                <a:moveTo>
                  <a:pt x="0" y="6479997"/>
                </a:moveTo>
                <a:lnTo>
                  <a:pt x="11520004" y="6479997"/>
                </a:lnTo>
                <a:lnTo>
                  <a:pt x="11520004" y="0"/>
                </a:lnTo>
                <a:lnTo>
                  <a:pt x="0" y="0"/>
                </a:lnTo>
                <a:lnTo>
                  <a:pt x="0" y="6479997"/>
                </a:lnTo>
                <a:close/>
              </a:path>
            </a:pathLst>
          </a:custGeom>
          <a:solidFill>
            <a:srgbClr val="7B9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62033B5-169B-B24B-8645-012DEE9F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44488"/>
            <a:ext cx="9934575" cy="1254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E63E50A-D499-344A-B6AD-9A8F95F5E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163" y="1725613"/>
            <a:ext cx="9934575" cy="4113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D1AFD971-65C6-F647-87D4-552B7D9A42A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7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>
            <a:extLst>
              <a:ext uri="{FF2B5EF4-FFF2-40B4-BE49-F238E27FC236}">
                <a16:creationId xmlns:a16="http://schemas.microsoft.com/office/drawing/2014/main" id="{49DE8F42-C87C-CD4E-A97E-B8F0AD0516E8}"/>
              </a:ext>
            </a:extLst>
          </p:cNvPr>
          <p:cNvSpPr/>
          <p:nvPr userDrawn="1"/>
        </p:nvSpPr>
        <p:spPr>
          <a:xfrm>
            <a:off x="0" y="0"/>
            <a:ext cx="11520170" cy="6480175"/>
          </a:xfrm>
          <a:custGeom>
            <a:avLst/>
            <a:gdLst/>
            <a:ahLst/>
            <a:cxnLst/>
            <a:rect l="l" t="t" r="r" b="b"/>
            <a:pathLst>
              <a:path w="11520170" h="6480175">
                <a:moveTo>
                  <a:pt x="0" y="6479997"/>
                </a:moveTo>
                <a:lnTo>
                  <a:pt x="11520004" y="6479997"/>
                </a:lnTo>
                <a:lnTo>
                  <a:pt x="11520004" y="0"/>
                </a:lnTo>
                <a:lnTo>
                  <a:pt x="0" y="0"/>
                </a:lnTo>
                <a:lnTo>
                  <a:pt x="0" y="6479997"/>
                </a:lnTo>
                <a:close/>
              </a:path>
            </a:pathLst>
          </a:custGeom>
          <a:solidFill>
            <a:srgbClr val="7B9AA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638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7" r:id="rId3"/>
    <p:sldLayoutId id="2147483696" r:id="rId4"/>
    <p:sldLayoutId id="2147483698" r:id="rId5"/>
    <p:sldLayoutId id="2147483699" r:id="rId6"/>
    <p:sldLayoutId id="2147483700" r:id="rId7"/>
    <p:sldLayoutId id="214748371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1D30193-D5ED-AD41-BD6C-0A5C6CC9F78D}"/>
              </a:ext>
            </a:extLst>
          </p:cNvPr>
          <p:cNvSpPr/>
          <p:nvPr userDrawn="1"/>
        </p:nvSpPr>
        <p:spPr>
          <a:xfrm>
            <a:off x="0" y="0"/>
            <a:ext cx="11520170" cy="6480175"/>
          </a:xfrm>
          <a:custGeom>
            <a:avLst/>
            <a:gdLst/>
            <a:ahLst/>
            <a:cxnLst/>
            <a:rect l="l" t="t" r="r" b="b"/>
            <a:pathLst>
              <a:path w="11520170" h="6480175">
                <a:moveTo>
                  <a:pt x="0" y="6479997"/>
                </a:moveTo>
                <a:lnTo>
                  <a:pt x="11520004" y="6479997"/>
                </a:lnTo>
                <a:lnTo>
                  <a:pt x="11520004" y="0"/>
                </a:lnTo>
                <a:lnTo>
                  <a:pt x="0" y="0"/>
                </a:lnTo>
                <a:lnTo>
                  <a:pt x="0" y="6479997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FA4E407-2FD5-B54D-A81C-9C5AEAEB764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25BF20F-FED6-674D-8B74-01BDEEAD7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44488"/>
            <a:ext cx="9934575" cy="1254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A7B9630-155E-574E-B5F6-7F7B78F31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163" y="1725613"/>
            <a:ext cx="9934575" cy="4113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17057AE-5934-3C41-914C-AA4962778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85050-A806-7C4E-BD8F-C936FEEF621F}" type="datetimeFigureOut">
              <a:rPr lang="sv-SE" smtClean="0"/>
              <a:t>2020-12-09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D4C4BB1-1F6B-8447-BA07-843F52ABD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5186F70-6B7D-DB42-97EC-C1A7D196E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246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9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701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6BAA0515-94A9-DB41-A398-69E90AFF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44488"/>
            <a:ext cx="9934575" cy="1254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C0B843A-BDCE-F840-A43E-AB25E1788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163" y="1725613"/>
            <a:ext cx="9934575" cy="4113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AD55916A-DF0F-D946-B045-7ABE1D66A23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1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3" r:id="rId8"/>
    <p:sldLayoutId id="214748371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ruta 1">
            <a:extLst>
              <a:ext uri="{FF2B5EF4-FFF2-40B4-BE49-F238E27FC236}">
                <a16:creationId xmlns:a16="http://schemas.microsoft.com/office/drawing/2014/main" id="{FBF2F24C-80B5-4744-AC0C-ADE1F65863E3}"/>
              </a:ext>
            </a:extLst>
          </p:cNvPr>
          <p:cNvSpPr txBox="1"/>
          <p:nvPr/>
        </p:nvSpPr>
        <p:spPr>
          <a:xfrm>
            <a:off x="730250" y="422275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 – DEL 3</a:t>
            </a:r>
            <a:endParaRPr lang="sv-SE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252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Anropa ett API med Redux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62466A-331B-47D0-B445-6960F713B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50" y="1184275"/>
            <a:ext cx="6175710" cy="453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205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Anropa ett API med Redux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E46B042-F43E-44A2-A2DF-861F04BFFE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1412875"/>
            <a:ext cx="5744634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8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04DEA2E4-70E9-5C48-90BD-3088134D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u="sng" dirty="0"/>
              <a:t>DEMO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00985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RUBRIK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7C49BAF4-87C9-8949-882F-91F79AE6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nropa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ett API + DEMO</a:t>
            </a:r>
          </a:p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Anropa ett API med Redux + DEMO</a:t>
            </a:r>
          </a:p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Komponenter som inte renderar något - DEMO</a:t>
            </a:r>
          </a:p>
        </p:txBody>
      </p:sp>
    </p:spTree>
    <p:extLst>
      <p:ext uri="{BB962C8B-B14F-4D97-AF65-F5344CB8AC3E}">
        <p14:creationId xmlns:p14="http://schemas.microsoft.com/office/powerpoint/2010/main" val="62273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18C7740-E019-4948-B66B-6228B81CC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Origin Resource Sharing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header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baserad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kontroll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begr</a:t>
            </a:r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änsar</a:t>
            </a:r>
            <a:endParaRPr lang="sv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Vem (domän)</a:t>
            </a:r>
          </a:p>
          <a:p>
            <a:pPr lvl="1"/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 (HTTP </a:t>
            </a:r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headers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Hur (HTTP </a:t>
            </a:r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POST, GET </a:t>
            </a:r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0699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004430-563F-4BF5-86DB-9EDC7A406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0" y="1184275"/>
            <a:ext cx="3761792" cy="42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84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Anropa ett API</a:t>
            </a:r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931529F1-5A70-4A85-9402-006037F09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63" y="1725613"/>
            <a:ext cx="9934575" cy="4113212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ån en komponent</a:t>
            </a:r>
          </a:p>
          <a:p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fetch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(kan behöva </a:t>
            </a:r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polyfill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eller </a:t>
            </a:r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Axios</a:t>
            </a:r>
            <a:endParaRPr lang="sv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909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04DEA2E4-70E9-5C48-90BD-3088134D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u="sng" dirty="0"/>
              <a:t>DEMO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18253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Anropa ett API med Redux</a:t>
            </a:r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931529F1-5A70-4A85-9402-006037F09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63" y="1725613"/>
            <a:ext cx="9934575" cy="4113212"/>
          </a:xfrm>
        </p:spPr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Varför?</a:t>
            </a:r>
          </a:p>
          <a:p>
            <a:pPr lvl="1"/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 data med andra komponenter</a:t>
            </a:r>
          </a:p>
          <a:p>
            <a:pPr lvl="1"/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Är datahämtning logik du vill ha i din komponent?</a:t>
            </a:r>
          </a:p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 Alla actions är synkrona</a:t>
            </a:r>
          </a:p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Lösning: </a:t>
            </a:r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redux-thunk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redux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-saga etc.)</a:t>
            </a:r>
          </a:p>
        </p:txBody>
      </p:sp>
    </p:spTree>
    <p:extLst>
      <p:ext uri="{BB962C8B-B14F-4D97-AF65-F5344CB8AC3E}">
        <p14:creationId xmlns:p14="http://schemas.microsoft.com/office/powerpoint/2010/main" val="207995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Anropa ett API med Redux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4FBF7D-8145-4392-B61A-60F9D6495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42" y="2708275"/>
            <a:ext cx="8587615" cy="92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17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Anropa ett API med Redux</a:t>
            </a:r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931529F1-5A70-4A85-9402-006037F09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63" y="1725613"/>
            <a:ext cx="9934575" cy="41132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 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är en ingångspunkt för tredje parts bibliotek</a:t>
            </a:r>
          </a:p>
          <a:p>
            <a:pPr lvl="1"/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Logging</a:t>
            </a:r>
            <a:endParaRPr lang="sv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Routing</a:t>
            </a:r>
            <a:endParaRPr lang="sv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Felhantering</a:t>
            </a:r>
          </a:p>
          <a:p>
            <a:pPr lvl="1"/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Asykrona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anrop</a:t>
            </a:r>
          </a:p>
        </p:txBody>
      </p:sp>
    </p:spTree>
    <p:extLst>
      <p:ext uri="{BB962C8B-B14F-4D97-AF65-F5344CB8AC3E}">
        <p14:creationId xmlns:p14="http://schemas.microsoft.com/office/powerpoint/2010/main" val="3016509632"/>
      </p:ext>
    </p:extLst>
  </p:cSld>
  <p:clrMapOvr>
    <a:masterClrMapping/>
  </p:clrMapOvr>
</p:sld>
</file>

<file path=ppt/theme/theme1.xml><?xml version="1.0" encoding="utf-8"?>
<a:theme xmlns:a="http://schemas.openxmlformats.org/drawingml/2006/main" name="1_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ll_headlight" id="{5F59810E-C623-3B42-9E49-522CEDEB13C7}" vid="{D1F26643-D455-3C48-B070-531B0110DA21}"/>
    </a:ext>
  </a:extLst>
</a:theme>
</file>

<file path=ppt/theme/theme2.xml><?xml version="1.0" encoding="utf-8"?>
<a:theme xmlns:a="http://schemas.openxmlformats.org/drawingml/2006/main" name="3_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ll_headlight" id="{5F59810E-C623-3B42-9E49-522CEDEB13C7}" vid="{C60A5707-5C78-D14E-B62B-F0474FCB499A}"/>
    </a:ext>
  </a:extLst>
</a:theme>
</file>

<file path=ppt/theme/theme3.xml><?xml version="1.0" encoding="utf-8"?>
<a:theme xmlns:a="http://schemas.openxmlformats.org/drawingml/2006/main" name="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ll_headlight" id="{5F59810E-C623-3B42-9E49-522CEDEB13C7}" vid="{D5644CBB-B793-CD4A-ADC4-00A1EB76F16A}"/>
    </a:ext>
  </a:extLst>
</a:theme>
</file>

<file path=ppt/theme/theme4.xml><?xml version="1.0" encoding="utf-8"?>
<a:theme xmlns:a="http://schemas.openxmlformats.org/drawingml/2006/main" name="2_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ll_headlight" id="{5F59810E-C623-3B42-9E49-522CEDEB13C7}" vid="{24861A04-64B8-984D-A1C4-3D11152DDA64}"/>
    </a:ext>
  </a:extLst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156AF0D2F0F94A8EDA7C0C1F8A6B49" ma:contentTypeVersion="7" ma:contentTypeDescription="Create a new document." ma:contentTypeScope="" ma:versionID="5c136770e0e9f129419915ac39476f89">
  <xsd:schema xmlns:xsd="http://www.w3.org/2001/XMLSchema" xmlns:xs="http://www.w3.org/2001/XMLSchema" xmlns:p="http://schemas.microsoft.com/office/2006/metadata/properties" xmlns:ns2="80e9bc18-bf9c-4e39-99ad-dd8ff9e00487" targetNamespace="http://schemas.microsoft.com/office/2006/metadata/properties" ma:root="true" ma:fieldsID="ff01fa73a3a79620c618451a219c4ea3" ns2:_="">
    <xsd:import namespace="80e9bc18-bf9c-4e39-99ad-dd8ff9e00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e9bc18-bf9c-4e39-99ad-dd8ff9e00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B8A91A2-4FA0-432B-973F-4B482D4B97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391F72-97F5-4818-A5B6-83FC71BA06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e9bc18-bf9c-4e39-99ad-dd8ff9e004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C20D8F8-35E8-4812-831E-90C86152BF9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Powerpoint_mall_headlight_v1</Template>
  <TotalTime>205</TotalTime>
  <Words>172</Words>
  <Application>Microsoft Office PowerPoint</Application>
  <PresentationFormat>Anpassad</PresentationFormat>
  <Paragraphs>38</Paragraphs>
  <Slides>12</Slides>
  <Notes>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4</vt:i4>
      </vt:variant>
      <vt:variant>
        <vt:lpstr>Bildrubriker</vt:lpstr>
      </vt:variant>
      <vt:variant>
        <vt:i4>12</vt:i4>
      </vt:variant>
    </vt:vector>
  </HeadingPairs>
  <TitlesOfParts>
    <vt:vector size="22" baseType="lpstr">
      <vt:lpstr>Arial</vt:lpstr>
      <vt:lpstr>Arial Black</vt:lpstr>
      <vt:lpstr>Baskerville</vt:lpstr>
      <vt:lpstr>Baskerville Poster PT</vt:lpstr>
      <vt:lpstr>Calibri</vt:lpstr>
      <vt:lpstr>Times New Roman</vt:lpstr>
      <vt:lpstr>1_Anpassad formgivning</vt:lpstr>
      <vt:lpstr>3_Anpassad formgivning</vt:lpstr>
      <vt:lpstr>Anpassad formgivning</vt:lpstr>
      <vt:lpstr>2_Anpassad formgivning</vt:lpstr>
      <vt:lpstr>PowerPoint-presentation</vt:lpstr>
      <vt:lpstr>RUBRIK</vt:lpstr>
      <vt:lpstr>CORS</vt:lpstr>
      <vt:lpstr>CORS</vt:lpstr>
      <vt:lpstr>Anropa ett API</vt:lpstr>
      <vt:lpstr>DEMO</vt:lpstr>
      <vt:lpstr>Anropa ett API med Redux</vt:lpstr>
      <vt:lpstr>Anropa ett API med Redux</vt:lpstr>
      <vt:lpstr>Anropa ett API med Redux</vt:lpstr>
      <vt:lpstr>Anropa ett API med Redux</vt:lpstr>
      <vt:lpstr>Anropa ett API med Redux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Robin Ridderholt</dc:creator>
  <cp:lastModifiedBy>Robin Ridderholt</cp:lastModifiedBy>
  <cp:revision>19</cp:revision>
  <dcterms:created xsi:type="dcterms:W3CDTF">2020-12-03T19:02:32Z</dcterms:created>
  <dcterms:modified xsi:type="dcterms:W3CDTF">2020-12-09T10:18:43Z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2020-04-21T00:00:00Z</vt:filetime>
  </property>
  <property fmtid="{D5CDD505-2E9C-101B-9397-08002B2CF9AE}" pid="3" name="Creator">
    <vt:lpwstr>Adobe InDesign 15.0 (Macintosh)</vt:lpwstr>
  </property>
  <property fmtid="{D5CDD505-2E9C-101B-9397-08002B2CF9AE}" pid="4" name="LastSaved">
    <vt:filetime>2020-04-21T00:00:00Z</vt:filetime>
  </property>
  <property fmtid="{D5CDD505-2E9C-101B-9397-08002B2CF9AE}" pid="5" name="ContentTypeId">
    <vt:lpwstr>0x010100AB156AF0D2F0F94A8EDA7C0C1F8A6B49</vt:lpwstr>
  </property>
</Properties>
</file>